
<file path=[Content_Types].xml><?xml version="1.0" encoding="utf-8"?>
<Types xmlns="http://schemas.openxmlformats.org/package/2006/content-types">
  <Default Extension="bin" ContentType="application/vnd.openxmlformats-officedocument.oleObject"/>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ink/ink1.xml" ContentType="application/inkml+xml"/>
  <Override PartName="/ppt/ink/ink2.xml" ContentType="application/inkml+xml"/>
  <Override PartName="/ppt/ink/ink3.xml" ContentType="application/inkml+xml"/>
  <Override PartName="/ppt/ink/ink4.xml" ContentType="application/inkml+xml"/>
  <Override PartName="/ppt/notesSlides/notesSlide4.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theme/themeOverride1.xml" ContentType="application/vnd.openxmlformats-officedocument.themeOverride+xml"/>
  <Override PartName="/ppt/notesSlides/notesSlide5.xml" ContentType="application/vnd.openxmlformats-officedocument.presentationml.notesSlid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notesSlides/notesSlide6.xml" ContentType="application/vnd.openxmlformats-officedocument.presentationml.notesSlid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notesSlides/notesSlide7.xml" ContentType="application/vnd.openxmlformats-officedocument.presentationml.notesSlide+xml"/>
  <Override PartName="/ppt/notesSlides/notesSlide8.xml" ContentType="application/vnd.openxmlformats-officedocument.presentationml.notesSlid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notesSlides/notesSlide9.xml" ContentType="application/vnd.openxmlformats-officedocument.presentationml.notesSlid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notesMasterIdLst>
    <p:notesMasterId r:id="rId15"/>
  </p:notesMasterIdLst>
  <p:sldIdLst>
    <p:sldId id="314" r:id="rId5"/>
    <p:sldId id="352" r:id="rId6"/>
    <p:sldId id="353" r:id="rId7"/>
    <p:sldId id="346" r:id="rId8"/>
    <p:sldId id="256" r:id="rId9"/>
    <p:sldId id="351" r:id="rId10"/>
    <p:sldId id="354" r:id="rId11"/>
    <p:sldId id="356" r:id="rId12"/>
    <p:sldId id="357" r:id="rId13"/>
    <p:sldId id="355" r:id="rId14"/>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aya Saradammal" initials="MS" lastIdx="1" clrIdx="0">
    <p:extLst>
      <p:ext uri="{19B8F6BF-5375-455C-9EA6-DF929625EA0E}">
        <p15:presenceInfo xmlns:p15="http://schemas.microsoft.com/office/powerpoint/2012/main" userId="b0ad7612a8de885d"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BA2C7"/>
    <a:srgbClr val="800000"/>
    <a:srgbClr val="630041"/>
    <a:srgbClr val="50004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2884" autoAdjust="0"/>
    <p:restoredTop sz="90512"/>
  </p:normalViewPr>
  <p:slideViewPr>
    <p:cSldViewPr snapToGrid="0">
      <p:cViewPr varScale="1">
        <p:scale>
          <a:sx n="57" d="100"/>
          <a:sy n="57" d="100"/>
        </p:scale>
        <p:origin x="76" y="2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commentAuthors" Target="commentAuthors.xml"/><Relationship Id="rId20"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notesMaster" Target="notesMasters/notesMaster1.xml"/><Relationship Id="rId10" Type="http://schemas.openxmlformats.org/officeDocument/2006/relationships/slide" Target="slides/slide6.xml"/><Relationship Id="rId19"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charts/_rels/chart1.xml.rels><?xml version="1.0" encoding="UTF-8" standalone="yes"?>
<Relationships xmlns="http://schemas.openxmlformats.org/package/2006/relationships"><Relationship Id="rId3" Type="http://schemas.openxmlformats.org/officeDocument/2006/relationships/themeOverride" Target="../theme/themeOverride1.xml"/><Relationship Id="rId2" Type="http://schemas.microsoft.com/office/2011/relationships/chartColorStyle" Target="colors1.xml"/><Relationship Id="rId1" Type="http://schemas.microsoft.com/office/2011/relationships/chartStyle" Target="style1.xml"/><Relationship Id="rId4" Type="http://schemas.openxmlformats.org/officeDocument/2006/relationships/package" Target="../embeddings/Microsoft_Excel_Worksheet.xlsx"/></Relationships>
</file>

<file path=ppt/charts/_rels/chart2.xml.rels><?xml version="1.0" encoding="UTF-8" standalone="yes"?>
<Relationships xmlns="http://schemas.openxmlformats.org/package/2006/relationships"><Relationship Id="rId3" Type="http://schemas.openxmlformats.org/officeDocument/2006/relationships/oleObject" Target="file:///C:\Users\s5707992\Downloads\1710000801-eng%20(3).csv" TargetMode="External"/><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oleObject" Target="../embeddings/oleObject1.bin"/><Relationship Id="rId2" Type="http://schemas.microsoft.com/office/2011/relationships/chartColorStyle" Target="colors4.xml"/><Relationship Id="rId1" Type="http://schemas.microsoft.com/office/2011/relationships/chartStyle" Target="style4.xml"/></Relationships>
</file>

<file path=ppt/charts/_rels/chart5.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microsoft.com/office/2011/relationships/chartColorStyle" Target="colors5.xml"/><Relationship Id="rId1" Type="http://schemas.microsoft.com/office/2011/relationships/chartStyle" Target="style5.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lineChart>
        <c:grouping val="standard"/>
        <c:varyColors val="0"/>
        <c:ser>
          <c:idx val="0"/>
          <c:order val="0"/>
          <c:tx>
            <c:strRef>
              <c:f>'1710000801-eng (2)'!$B$12</c:f>
              <c:strCache>
                <c:ptCount val="1"/>
                <c:pt idx="0">
                  <c:v>Births </c:v>
                </c:pt>
              </c:strCache>
            </c:strRef>
          </c:tx>
          <c:spPr>
            <a:ln w="28575" cap="rnd">
              <a:solidFill>
                <a:schemeClr val="accent1"/>
              </a:solidFill>
              <a:round/>
            </a:ln>
            <a:effectLst/>
          </c:spPr>
          <c:marker>
            <c:symbol val="none"/>
          </c:marker>
          <c:cat>
            <c:strRef>
              <c:f>'1710000801-eng (2)'!$A$13:$A$36</c:f>
              <c:strCache>
                <c:ptCount val="24"/>
                <c:pt idx="0">
                  <c:v>2001-02</c:v>
                </c:pt>
                <c:pt idx="1">
                  <c:v>2002-03</c:v>
                </c:pt>
                <c:pt idx="2">
                  <c:v>2003-04</c:v>
                </c:pt>
                <c:pt idx="3">
                  <c:v>2004-05</c:v>
                </c:pt>
                <c:pt idx="4">
                  <c:v>2005-06</c:v>
                </c:pt>
                <c:pt idx="5">
                  <c:v>2006-07</c:v>
                </c:pt>
                <c:pt idx="6">
                  <c:v>2007-08</c:v>
                </c:pt>
                <c:pt idx="7">
                  <c:v>2008-09</c:v>
                </c:pt>
                <c:pt idx="8">
                  <c:v>2009-10</c:v>
                </c:pt>
                <c:pt idx="9">
                  <c:v>2010-11</c:v>
                </c:pt>
                <c:pt idx="10">
                  <c:v>2011-12</c:v>
                </c:pt>
                <c:pt idx="11">
                  <c:v>2012-13</c:v>
                </c:pt>
                <c:pt idx="12">
                  <c:v>2013-14</c:v>
                </c:pt>
                <c:pt idx="13">
                  <c:v>2014-15</c:v>
                </c:pt>
                <c:pt idx="14">
                  <c:v>2015-16</c:v>
                </c:pt>
                <c:pt idx="15">
                  <c:v>2016-17</c:v>
                </c:pt>
                <c:pt idx="16">
                  <c:v>2017-18</c:v>
                </c:pt>
                <c:pt idx="17">
                  <c:v>2018-19</c:v>
                </c:pt>
                <c:pt idx="18">
                  <c:v>2019-20</c:v>
                </c:pt>
                <c:pt idx="19">
                  <c:v>2020-21</c:v>
                </c:pt>
                <c:pt idx="20">
                  <c:v>2021-22</c:v>
                </c:pt>
                <c:pt idx="21">
                  <c:v>2022-23</c:v>
                </c:pt>
                <c:pt idx="22">
                  <c:v>2023-24</c:v>
                </c:pt>
                <c:pt idx="23">
                  <c:v>2024-25</c:v>
                </c:pt>
              </c:strCache>
            </c:strRef>
          </c:cat>
          <c:val>
            <c:numRef>
              <c:f>'1710000801-eng (2)'!$B$13:$B$36</c:f>
              <c:numCache>
                <c:formatCode>#,##0</c:formatCode>
                <c:ptCount val="24"/>
                <c:pt idx="0">
                  <c:v>329131</c:v>
                </c:pt>
                <c:pt idx="1">
                  <c:v>331640</c:v>
                </c:pt>
                <c:pt idx="2">
                  <c:v>339351</c:v>
                </c:pt>
                <c:pt idx="3">
                  <c:v>341833</c:v>
                </c:pt>
                <c:pt idx="4">
                  <c:v>349162</c:v>
                </c:pt>
                <c:pt idx="5">
                  <c:v>363935</c:v>
                </c:pt>
                <c:pt idx="6">
                  <c:v>376992</c:v>
                </c:pt>
                <c:pt idx="7">
                  <c:v>383257</c:v>
                </c:pt>
                <c:pt idx="8">
                  <c:v>382159</c:v>
                </c:pt>
                <c:pt idx="9">
                  <c:v>378665</c:v>
                </c:pt>
                <c:pt idx="10">
                  <c:v>380335</c:v>
                </c:pt>
                <c:pt idx="11">
                  <c:v>382609</c:v>
                </c:pt>
                <c:pt idx="12">
                  <c:v>382877</c:v>
                </c:pt>
                <c:pt idx="13">
                  <c:v>383839</c:v>
                </c:pt>
                <c:pt idx="14">
                  <c:v>384300</c:v>
                </c:pt>
                <c:pt idx="15">
                  <c:v>380554</c:v>
                </c:pt>
                <c:pt idx="16">
                  <c:v>377163</c:v>
                </c:pt>
                <c:pt idx="17">
                  <c:v>373307</c:v>
                </c:pt>
                <c:pt idx="18">
                  <c:v>371321</c:v>
                </c:pt>
                <c:pt idx="19">
                  <c:v>362563</c:v>
                </c:pt>
                <c:pt idx="20">
                  <c:v>364449</c:v>
                </c:pt>
                <c:pt idx="21">
                  <c:v>352676</c:v>
                </c:pt>
                <c:pt idx="22">
                  <c:v>361770</c:v>
                </c:pt>
                <c:pt idx="23">
                  <c:v>368928</c:v>
                </c:pt>
              </c:numCache>
            </c:numRef>
          </c:val>
          <c:smooth val="0"/>
          <c:extLst>
            <c:ext xmlns:c16="http://schemas.microsoft.com/office/drawing/2014/chart" uri="{C3380CC4-5D6E-409C-BE32-E72D297353CC}">
              <c16:uniqueId val="{00000000-66AE-437D-946D-CF135D7FAAF0}"/>
            </c:ext>
          </c:extLst>
        </c:ser>
        <c:ser>
          <c:idx val="1"/>
          <c:order val="1"/>
          <c:tx>
            <c:strRef>
              <c:f>'1710000801-eng (2)'!$C$12</c:f>
              <c:strCache>
                <c:ptCount val="1"/>
                <c:pt idx="0">
                  <c:v>Deaths</c:v>
                </c:pt>
              </c:strCache>
            </c:strRef>
          </c:tx>
          <c:spPr>
            <a:ln w="28575" cap="rnd">
              <a:solidFill>
                <a:schemeClr val="accent2"/>
              </a:solidFill>
              <a:round/>
            </a:ln>
            <a:effectLst/>
          </c:spPr>
          <c:marker>
            <c:symbol val="none"/>
          </c:marker>
          <c:cat>
            <c:strRef>
              <c:f>'1710000801-eng (2)'!$A$13:$A$36</c:f>
              <c:strCache>
                <c:ptCount val="24"/>
                <c:pt idx="0">
                  <c:v>2001-02</c:v>
                </c:pt>
                <c:pt idx="1">
                  <c:v>2002-03</c:v>
                </c:pt>
                <c:pt idx="2">
                  <c:v>2003-04</c:v>
                </c:pt>
                <c:pt idx="3">
                  <c:v>2004-05</c:v>
                </c:pt>
                <c:pt idx="4">
                  <c:v>2005-06</c:v>
                </c:pt>
                <c:pt idx="5">
                  <c:v>2006-07</c:v>
                </c:pt>
                <c:pt idx="6">
                  <c:v>2007-08</c:v>
                </c:pt>
                <c:pt idx="7">
                  <c:v>2008-09</c:v>
                </c:pt>
                <c:pt idx="8">
                  <c:v>2009-10</c:v>
                </c:pt>
                <c:pt idx="9">
                  <c:v>2010-11</c:v>
                </c:pt>
                <c:pt idx="10">
                  <c:v>2011-12</c:v>
                </c:pt>
                <c:pt idx="11">
                  <c:v>2012-13</c:v>
                </c:pt>
                <c:pt idx="12">
                  <c:v>2013-14</c:v>
                </c:pt>
                <c:pt idx="13">
                  <c:v>2014-15</c:v>
                </c:pt>
                <c:pt idx="14">
                  <c:v>2015-16</c:v>
                </c:pt>
                <c:pt idx="15">
                  <c:v>2016-17</c:v>
                </c:pt>
                <c:pt idx="16">
                  <c:v>2017-18</c:v>
                </c:pt>
                <c:pt idx="17">
                  <c:v>2018-19</c:v>
                </c:pt>
                <c:pt idx="18">
                  <c:v>2019-20</c:v>
                </c:pt>
                <c:pt idx="19">
                  <c:v>2020-21</c:v>
                </c:pt>
                <c:pt idx="20">
                  <c:v>2021-22</c:v>
                </c:pt>
                <c:pt idx="21">
                  <c:v>2022-23</c:v>
                </c:pt>
                <c:pt idx="22">
                  <c:v>2023-24</c:v>
                </c:pt>
                <c:pt idx="23">
                  <c:v>2024-25</c:v>
                </c:pt>
              </c:strCache>
            </c:strRef>
          </c:cat>
          <c:val>
            <c:numRef>
              <c:f>'1710000801-eng (2)'!$C$13:$C$36</c:f>
              <c:numCache>
                <c:formatCode>#,##0</c:formatCode>
                <c:ptCount val="24"/>
                <c:pt idx="0">
                  <c:v>220847</c:v>
                </c:pt>
                <c:pt idx="1">
                  <c:v>224254</c:v>
                </c:pt>
                <c:pt idx="2">
                  <c:v>229256</c:v>
                </c:pt>
                <c:pt idx="3">
                  <c:v>230211</c:v>
                </c:pt>
                <c:pt idx="4">
                  <c:v>225915</c:v>
                </c:pt>
                <c:pt idx="5">
                  <c:v>234193</c:v>
                </c:pt>
                <c:pt idx="6">
                  <c:v>236696</c:v>
                </c:pt>
                <c:pt idx="7">
                  <c:v>237896</c:v>
                </c:pt>
                <c:pt idx="8">
                  <c:v>237330</c:v>
                </c:pt>
                <c:pt idx="9">
                  <c:v>245667</c:v>
                </c:pt>
                <c:pt idx="10">
                  <c:v>242669</c:v>
                </c:pt>
                <c:pt idx="11">
                  <c:v>251865</c:v>
                </c:pt>
                <c:pt idx="12">
                  <c:v>253122</c:v>
                </c:pt>
                <c:pt idx="13">
                  <c:v>266313</c:v>
                </c:pt>
                <c:pt idx="14">
                  <c:v>262278</c:v>
                </c:pt>
                <c:pt idx="15">
                  <c:v>274517</c:v>
                </c:pt>
                <c:pt idx="16">
                  <c:v>283939</c:v>
                </c:pt>
                <c:pt idx="17">
                  <c:v>283148</c:v>
                </c:pt>
                <c:pt idx="18">
                  <c:v>297195</c:v>
                </c:pt>
                <c:pt idx="19">
                  <c:v>307297</c:v>
                </c:pt>
                <c:pt idx="20">
                  <c:v>324879</c:v>
                </c:pt>
                <c:pt idx="21">
                  <c:v>332449</c:v>
                </c:pt>
                <c:pt idx="22">
                  <c:v>330496</c:v>
                </c:pt>
                <c:pt idx="23">
                  <c:v>334699</c:v>
                </c:pt>
              </c:numCache>
            </c:numRef>
          </c:val>
          <c:smooth val="0"/>
          <c:extLst>
            <c:ext xmlns:c16="http://schemas.microsoft.com/office/drawing/2014/chart" uri="{C3380CC4-5D6E-409C-BE32-E72D297353CC}">
              <c16:uniqueId val="{00000001-66AE-437D-946D-CF135D7FAAF0}"/>
            </c:ext>
          </c:extLst>
        </c:ser>
        <c:dLbls>
          <c:showLegendKey val="0"/>
          <c:showVal val="0"/>
          <c:showCatName val="0"/>
          <c:showSerName val="0"/>
          <c:showPercent val="0"/>
          <c:showBubbleSize val="0"/>
        </c:dLbls>
        <c:smooth val="0"/>
        <c:axId val="1999225472"/>
        <c:axId val="1999225952"/>
      </c:lineChart>
      <c:catAx>
        <c:axId val="199922547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999225952"/>
        <c:crosses val="autoZero"/>
        <c:auto val="1"/>
        <c:lblAlgn val="ctr"/>
        <c:lblOffset val="100"/>
        <c:noMultiLvlLbl val="0"/>
      </c:catAx>
      <c:valAx>
        <c:axId val="1999225952"/>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999225472"/>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4">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lineChart>
        <c:grouping val="standard"/>
        <c:varyColors val="0"/>
        <c:ser>
          <c:idx val="0"/>
          <c:order val="0"/>
          <c:tx>
            <c:strRef>
              <c:f>'1710000801-eng (3)'!$J$12</c:f>
              <c:strCache>
                <c:ptCount val="1"/>
                <c:pt idx="0">
                  <c:v>Net immigration</c:v>
                </c:pt>
              </c:strCache>
            </c:strRef>
          </c:tx>
          <c:spPr>
            <a:ln w="28575" cap="rnd">
              <a:solidFill>
                <a:schemeClr val="accent1"/>
              </a:solidFill>
              <a:round/>
            </a:ln>
            <a:effectLst/>
          </c:spPr>
          <c:marker>
            <c:symbol val="none"/>
          </c:marker>
          <c:cat>
            <c:strRef>
              <c:f>'1710000801-eng (3)'!$I$13:$I$36</c:f>
              <c:strCache>
                <c:ptCount val="24"/>
                <c:pt idx="0">
                  <c:v>2001 / 2002</c:v>
                </c:pt>
                <c:pt idx="1">
                  <c:v>2002 / 2003</c:v>
                </c:pt>
                <c:pt idx="2">
                  <c:v>2003 / 2004</c:v>
                </c:pt>
                <c:pt idx="3">
                  <c:v>2004 / 2005</c:v>
                </c:pt>
                <c:pt idx="4">
                  <c:v>2005 / 2006</c:v>
                </c:pt>
                <c:pt idx="5">
                  <c:v>2006 / 2007</c:v>
                </c:pt>
                <c:pt idx="6">
                  <c:v>2007 / 2008</c:v>
                </c:pt>
                <c:pt idx="7">
                  <c:v>2008 / 2009</c:v>
                </c:pt>
                <c:pt idx="8">
                  <c:v>2009 / 2010</c:v>
                </c:pt>
                <c:pt idx="9">
                  <c:v>2010 / 2011</c:v>
                </c:pt>
                <c:pt idx="10">
                  <c:v>2011 / 2012</c:v>
                </c:pt>
                <c:pt idx="11">
                  <c:v>2012 / 2013</c:v>
                </c:pt>
                <c:pt idx="12">
                  <c:v>2013 / 2014</c:v>
                </c:pt>
                <c:pt idx="13">
                  <c:v>2014 / 2015</c:v>
                </c:pt>
                <c:pt idx="14">
                  <c:v>2015 / 2016</c:v>
                </c:pt>
                <c:pt idx="15">
                  <c:v>2016 / 2017</c:v>
                </c:pt>
                <c:pt idx="16">
                  <c:v>2017 / 2018</c:v>
                </c:pt>
                <c:pt idx="17">
                  <c:v>2018 / 2019</c:v>
                </c:pt>
                <c:pt idx="18">
                  <c:v>2019 / 2020</c:v>
                </c:pt>
                <c:pt idx="19">
                  <c:v>2020 / 2021</c:v>
                </c:pt>
                <c:pt idx="20">
                  <c:v>2021 / 2022</c:v>
                </c:pt>
                <c:pt idx="21">
                  <c:v>2022 / 2023</c:v>
                </c:pt>
                <c:pt idx="22">
                  <c:v>2023 / 2024</c:v>
                </c:pt>
                <c:pt idx="23">
                  <c:v>2024 / 2025</c:v>
                </c:pt>
              </c:strCache>
            </c:strRef>
          </c:cat>
          <c:val>
            <c:numRef>
              <c:f>'1710000801-eng (3)'!$J$13:$J$36</c:f>
              <c:numCache>
                <c:formatCode>#,##0</c:formatCode>
                <c:ptCount val="24"/>
                <c:pt idx="0">
                  <c:v>204425</c:v>
                </c:pt>
                <c:pt idx="1">
                  <c:v>146978</c:v>
                </c:pt>
                <c:pt idx="2">
                  <c:v>183798</c:v>
                </c:pt>
                <c:pt idx="3">
                  <c:v>191027</c:v>
                </c:pt>
                <c:pt idx="4">
                  <c:v>200122</c:v>
                </c:pt>
                <c:pt idx="5">
                  <c:v>192327</c:v>
                </c:pt>
                <c:pt idx="6">
                  <c:v>198525</c:v>
                </c:pt>
                <c:pt idx="7">
                  <c:v>197322</c:v>
                </c:pt>
                <c:pt idx="8">
                  <c:v>228561</c:v>
                </c:pt>
                <c:pt idx="9">
                  <c:v>216281</c:v>
                </c:pt>
                <c:pt idx="10">
                  <c:v>205157</c:v>
                </c:pt>
                <c:pt idx="11">
                  <c:v>211313</c:v>
                </c:pt>
                <c:pt idx="12">
                  <c:v>214435</c:v>
                </c:pt>
                <c:pt idx="13">
                  <c:v>186731</c:v>
                </c:pt>
                <c:pt idx="14">
                  <c:v>268291</c:v>
                </c:pt>
                <c:pt idx="15">
                  <c:v>216214</c:v>
                </c:pt>
                <c:pt idx="16">
                  <c:v>263504</c:v>
                </c:pt>
                <c:pt idx="17">
                  <c:v>278637</c:v>
                </c:pt>
                <c:pt idx="18">
                  <c:v>252484</c:v>
                </c:pt>
                <c:pt idx="19">
                  <c:v>200588</c:v>
                </c:pt>
                <c:pt idx="20">
                  <c:v>445983</c:v>
                </c:pt>
                <c:pt idx="21">
                  <c:v>407204</c:v>
                </c:pt>
                <c:pt idx="22">
                  <c:v>400892</c:v>
                </c:pt>
                <c:pt idx="23">
                  <c:v>370049</c:v>
                </c:pt>
              </c:numCache>
            </c:numRef>
          </c:val>
          <c:smooth val="0"/>
          <c:extLst>
            <c:ext xmlns:c16="http://schemas.microsoft.com/office/drawing/2014/chart" uri="{C3380CC4-5D6E-409C-BE32-E72D297353CC}">
              <c16:uniqueId val="{00000000-6BDC-430D-9E87-FAAC593E1D85}"/>
            </c:ext>
          </c:extLst>
        </c:ser>
        <c:ser>
          <c:idx val="1"/>
          <c:order val="1"/>
          <c:tx>
            <c:strRef>
              <c:f>'1710000801-eng (3)'!$K$12</c:f>
              <c:strCache>
                <c:ptCount val="1"/>
                <c:pt idx="0">
                  <c:v>Growth without NPR</c:v>
                </c:pt>
              </c:strCache>
            </c:strRef>
          </c:tx>
          <c:spPr>
            <a:ln w="28575" cap="rnd">
              <a:solidFill>
                <a:schemeClr val="accent2"/>
              </a:solidFill>
              <a:round/>
            </a:ln>
            <a:effectLst/>
          </c:spPr>
          <c:marker>
            <c:symbol val="none"/>
          </c:marker>
          <c:cat>
            <c:strRef>
              <c:f>'1710000801-eng (3)'!$I$13:$I$36</c:f>
              <c:strCache>
                <c:ptCount val="24"/>
                <c:pt idx="0">
                  <c:v>2001 / 2002</c:v>
                </c:pt>
                <c:pt idx="1">
                  <c:v>2002 / 2003</c:v>
                </c:pt>
                <c:pt idx="2">
                  <c:v>2003 / 2004</c:v>
                </c:pt>
                <c:pt idx="3">
                  <c:v>2004 / 2005</c:v>
                </c:pt>
                <c:pt idx="4">
                  <c:v>2005 / 2006</c:v>
                </c:pt>
                <c:pt idx="5">
                  <c:v>2006 / 2007</c:v>
                </c:pt>
                <c:pt idx="6">
                  <c:v>2007 / 2008</c:v>
                </c:pt>
                <c:pt idx="7">
                  <c:v>2008 / 2009</c:v>
                </c:pt>
                <c:pt idx="8">
                  <c:v>2009 / 2010</c:v>
                </c:pt>
                <c:pt idx="9">
                  <c:v>2010 / 2011</c:v>
                </c:pt>
                <c:pt idx="10">
                  <c:v>2011 / 2012</c:v>
                </c:pt>
                <c:pt idx="11">
                  <c:v>2012 / 2013</c:v>
                </c:pt>
                <c:pt idx="12">
                  <c:v>2013 / 2014</c:v>
                </c:pt>
                <c:pt idx="13">
                  <c:v>2014 / 2015</c:v>
                </c:pt>
                <c:pt idx="14">
                  <c:v>2015 / 2016</c:v>
                </c:pt>
                <c:pt idx="15">
                  <c:v>2016 / 2017</c:v>
                </c:pt>
                <c:pt idx="16">
                  <c:v>2017 / 2018</c:v>
                </c:pt>
                <c:pt idx="17">
                  <c:v>2018 / 2019</c:v>
                </c:pt>
                <c:pt idx="18">
                  <c:v>2019 / 2020</c:v>
                </c:pt>
                <c:pt idx="19">
                  <c:v>2020 / 2021</c:v>
                </c:pt>
                <c:pt idx="20">
                  <c:v>2021 / 2022</c:v>
                </c:pt>
                <c:pt idx="21">
                  <c:v>2022 / 2023</c:v>
                </c:pt>
                <c:pt idx="22">
                  <c:v>2023 / 2024</c:v>
                </c:pt>
                <c:pt idx="23">
                  <c:v>2024 / 2025</c:v>
                </c:pt>
              </c:strCache>
            </c:strRef>
          </c:cat>
          <c:val>
            <c:numRef>
              <c:f>'1710000801-eng (3)'!$K$13:$K$36</c:f>
              <c:numCache>
                <c:formatCode>#,##0</c:formatCode>
                <c:ptCount val="24"/>
                <c:pt idx="0">
                  <c:v>304834</c:v>
                </c:pt>
                <c:pt idx="1">
                  <c:v>246491</c:v>
                </c:pt>
                <c:pt idx="2">
                  <c:v>285998</c:v>
                </c:pt>
                <c:pt idx="3">
                  <c:v>294777</c:v>
                </c:pt>
                <c:pt idx="4">
                  <c:v>312483</c:v>
                </c:pt>
                <c:pt idx="5">
                  <c:v>290269</c:v>
                </c:pt>
                <c:pt idx="6">
                  <c:v>306934</c:v>
                </c:pt>
                <c:pt idx="7">
                  <c:v>310885</c:v>
                </c:pt>
                <c:pt idx="8">
                  <c:v>341590</c:v>
                </c:pt>
                <c:pt idx="9">
                  <c:v>318595</c:v>
                </c:pt>
                <c:pt idx="10">
                  <c:v>318774</c:v>
                </c:pt>
                <c:pt idx="11">
                  <c:v>318076</c:v>
                </c:pt>
                <c:pt idx="12">
                  <c:v>320207</c:v>
                </c:pt>
                <c:pt idx="13">
                  <c:v>280273</c:v>
                </c:pt>
                <c:pt idx="14">
                  <c:v>370857</c:v>
                </c:pt>
                <c:pt idx="15">
                  <c:v>330496</c:v>
                </c:pt>
                <c:pt idx="16">
                  <c:v>364972</c:v>
                </c:pt>
                <c:pt idx="17">
                  <c:v>377042</c:v>
                </c:pt>
                <c:pt idx="18">
                  <c:v>334878</c:v>
                </c:pt>
                <c:pt idx="19">
                  <c:v>262945</c:v>
                </c:pt>
                <c:pt idx="20">
                  <c:v>485553</c:v>
                </c:pt>
                <c:pt idx="21">
                  <c:v>427431</c:v>
                </c:pt>
                <c:pt idx="22">
                  <c:v>432166</c:v>
                </c:pt>
                <c:pt idx="23">
                  <c:v>404278</c:v>
                </c:pt>
              </c:numCache>
            </c:numRef>
          </c:val>
          <c:smooth val="0"/>
          <c:extLst>
            <c:ext xmlns:c16="http://schemas.microsoft.com/office/drawing/2014/chart" uri="{C3380CC4-5D6E-409C-BE32-E72D297353CC}">
              <c16:uniqueId val="{00000001-6BDC-430D-9E87-FAAC593E1D85}"/>
            </c:ext>
          </c:extLst>
        </c:ser>
        <c:dLbls>
          <c:showLegendKey val="0"/>
          <c:showVal val="0"/>
          <c:showCatName val="0"/>
          <c:showSerName val="0"/>
          <c:showPercent val="0"/>
          <c:showBubbleSize val="0"/>
        </c:dLbls>
        <c:smooth val="0"/>
        <c:axId val="288598960"/>
        <c:axId val="288590320"/>
      </c:lineChart>
      <c:catAx>
        <c:axId val="288598960"/>
        <c:scaling>
          <c:orientation val="minMax"/>
        </c:scaling>
        <c:delete val="0"/>
        <c:axPos val="b"/>
        <c:numFmt formatCode="General" sourceLinked="1"/>
        <c:majorTickMark val="out"/>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288590320"/>
        <c:crosses val="autoZero"/>
        <c:auto val="1"/>
        <c:lblAlgn val="ctr"/>
        <c:lblOffset val="100"/>
        <c:tickLblSkip val="4"/>
        <c:noMultiLvlLbl val="0"/>
      </c:catAx>
      <c:valAx>
        <c:axId val="288590320"/>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288598960"/>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b="1" dirty="0"/>
              <a:t>Age distribution, Non-immigrants and Recent immigrants, Canada 2021</a:t>
            </a: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lineChart>
        <c:grouping val="standard"/>
        <c:varyColors val="0"/>
        <c:ser>
          <c:idx val="0"/>
          <c:order val="0"/>
          <c:tx>
            <c:strRef>
              <c:f>'Age dist'!$U$13</c:f>
              <c:strCache>
                <c:ptCount val="1"/>
                <c:pt idx="0">
                  <c:v>Non-immigrants</c:v>
                </c:pt>
              </c:strCache>
            </c:strRef>
          </c:tx>
          <c:spPr>
            <a:ln w="28575" cap="rnd">
              <a:solidFill>
                <a:schemeClr val="accent1"/>
              </a:solidFill>
              <a:round/>
            </a:ln>
            <a:effectLst/>
          </c:spPr>
          <c:marker>
            <c:symbol val="none"/>
          </c:marker>
          <c:cat>
            <c:strRef>
              <c:f>'Age dist'!$T$14:$T$19</c:f>
              <c:strCache>
                <c:ptCount val="6"/>
                <c:pt idx="0">
                  <c:v>0-14</c:v>
                </c:pt>
                <c:pt idx="1">
                  <c:v>15-24</c:v>
                </c:pt>
                <c:pt idx="2">
                  <c:v>25-44</c:v>
                </c:pt>
                <c:pt idx="3">
                  <c:v>45-54</c:v>
                </c:pt>
                <c:pt idx="4">
                  <c:v>55-64</c:v>
                </c:pt>
                <c:pt idx="5">
                  <c:v>65+</c:v>
                </c:pt>
              </c:strCache>
            </c:strRef>
          </c:cat>
          <c:val>
            <c:numRef>
              <c:f>'Age dist'!$U$14:$U$19</c:f>
              <c:numCache>
                <c:formatCode>General</c:formatCode>
                <c:ptCount val="6"/>
                <c:pt idx="0">
                  <c:v>20.425284704009893</c:v>
                </c:pt>
                <c:pt idx="1">
                  <c:v>12.277236400104725</c:v>
                </c:pt>
                <c:pt idx="2">
                  <c:v>24.782080694856763</c:v>
                </c:pt>
                <c:pt idx="3">
                  <c:v>11.461287058854854</c:v>
                </c:pt>
                <c:pt idx="4">
                  <c:v>14.020424434178977</c:v>
                </c:pt>
                <c:pt idx="5">
                  <c:v>17.033686707994789</c:v>
                </c:pt>
              </c:numCache>
            </c:numRef>
          </c:val>
          <c:smooth val="0"/>
          <c:extLst>
            <c:ext xmlns:c16="http://schemas.microsoft.com/office/drawing/2014/chart" uri="{C3380CC4-5D6E-409C-BE32-E72D297353CC}">
              <c16:uniqueId val="{00000000-F46C-42AD-A9CC-EBCCEB16E584}"/>
            </c:ext>
          </c:extLst>
        </c:ser>
        <c:ser>
          <c:idx val="1"/>
          <c:order val="1"/>
          <c:tx>
            <c:strRef>
              <c:f>'Age dist'!$W$13</c:f>
              <c:strCache>
                <c:ptCount val="1"/>
                <c:pt idx="0">
                  <c:v>Recent immigrants</c:v>
                </c:pt>
              </c:strCache>
            </c:strRef>
          </c:tx>
          <c:spPr>
            <a:ln w="28575" cap="rnd">
              <a:solidFill>
                <a:schemeClr val="accent2"/>
              </a:solidFill>
              <a:round/>
            </a:ln>
            <a:effectLst/>
          </c:spPr>
          <c:marker>
            <c:symbol val="none"/>
          </c:marker>
          <c:cat>
            <c:strRef>
              <c:f>'Age dist'!$T$14:$T$19</c:f>
              <c:strCache>
                <c:ptCount val="6"/>
                <c:pt idx="0">
                  <c:v>0-14</c:v>
                </c:pt>
                <c:pt idx="1">
                  <c:v>15-24</c:v>
                </c:pt>
                <c:pt idx="2">
                  <c:v>25-44</c:v>
                </c:pt>
                <c:pt idx="3">
                  <c:v>45-54</c:v>
                </c:pt>
                <c:pt idx="4">
                  <c:v>55-64</c:v>
                </c:pt>
                <c:pt idx="5">
                  <c:v>65+</c:v>
                </c:pt>
              </c:strCache>
            </c:strRef>
          </c:cat>
          <c:val>
            <c:numRef>
              <c:f>'Age dist'!$W$14:$W$19</c:f>
              <c:numCache>
                <c:formatCode>General</c:formatCode>
                <c:ptCount val="6"/>
                <c:pt idx="0">
                  <c:v>17.068892176459737</c:v>
                </c:pt>
                <c:pt idx="1">
                  <c:v>10.91260206213509</c:v>
                </c:pt>
                <c:pt idx="2">
                  <c:v>55.861349836437078</c:v>
                </c:pt>
                <c:pt idx="3">
                  <c:v>8.3422737693254572</c:v>
                </c:pt>
                <c:pt idx="4">
                  <c:v>3.6364047024811121</c:v>
                </c:pt>
                <c:pt idx="5">
                  <c:v>4.1784774531615261</c:v>
                </c:pt>
              </c:numCache>
            </c:numRef>
          </c:val>
          <c:smooth val="0"/>
          <c:extLst>
            <c:ext xmlns:c16="http://schemas.microsoft.com/office/drawing/2014/chart" uri="{C3380CC4-5D6E-409C-BE32-E72D297353CC}">
              <c16:uniqueId val="{00000001-F46C-42AD-A9CC-EBCCEB16E584}"/>
            </c:ext>
          </c:extLst>
        </c:ser>
        <c:dLbls>
          <c:showLegendKey val="0"/>
          <c:showVal val="0"/>
          <c:showCatName val="0"/>
          <c:showSerName val="0"/>
          <c:showPercent val="0"/>
          <c:showBubbleSize val="0"/>
        </c:dLbls>
        <c:smooth val="0"/>
        <c:axId val="1828221328"/>
        <c:axId val="1828221808"/>
      </c:lineChart>
      <c:catAx>
        <c:axId val="182822132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828221808"/>
        <c:crosses val="autoZero"/>
        <c:auto val="1"/>
        <c:lblAlgn val="ctr"/>
        <c:lblOffset val="100"/>
        <c:noMultiLvlLbl val="0"/>
      </c:catAx>
      <c:valAx>
        <c:axId val="1828221808"/>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828221328"/>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CA" dirty="0"/>
              <a:t>Retention rates</a:t>
            </a:r>
            <a:r>
              <a:rPr lang="en-CA" baseline="0" dirty="0"/>
              <a:t> in Atlantic Canada (2013 entry)</a:t>
            </a:r>
            <a:endParaRPr lang="en-CA" dirty="0"/>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CA"/>
        </a:p>
      </c:txPr>
    </c:title>
    <c:autoTitleDeleted val="0"/>
    <c:plotArea>
      <c:layout/>
      <c:lineChart>
        <c:grouping val="standard"/>
        <c:varyColors val="0"/>
        <c:ser>
          <c:idx val="0"/>
          <c:order val="0"/>
          <c:tx>
            <c:strRef>
              <c:f>'TR ATLANTIC 2013'!$C$56</c:f>
              <c:strCache>
                <c:ptCount val="1"/>
                <c:pt idx="0">
                  <c:v>Temporary Residents</c:v>
                </c:pt>
              </c:strCache>
            </c:strRef>
          </c:tx>
          <c:spPr>
            <a:ln w="28575" cap="rnd">
              <a:solidFill>
                <a:schemeClr val="accent1"/>
              </a:solidFill>
              <a:round/>
            </a:ln>
            <a:effectLst/>
          </c:spPr>
          <c:marker>
            <c:symbol val="none"/>
          </c:marker>
          <c:cat>
            <c:numRef>
              <c:f>'TR ATLANTIC 2013'!$D$55:$M$55</c:f>
              <c:numCache>
                <c:formatCode>General</c:formatCode>
                <c:ptCount val="10"/>
                <c:pt idx="0">
                  <c:v>2014</c:v>
                </c:pt>
                <c:pt idx="1">
                  <c:v>2015</c:v>
                </c:pt>
                <c:pt idx="2">
                  <c:v>2016</c:v>
                </c:pt>
                <c:pt idx="3">
                  <c:v>2017</c:v>
                </c:pt>
                <c:pt idx="4">
                  <c:v>2018</c:v>
                </c:pt>
                <c:pt idx="5">
                  <c:v>2019</c:v>
                </c:pt>
                <c:pt idx="6">
                  <c:v>2020</c:v>
                </c:pt>
                <c:pt idx="7">
                  <c:v>2021</c:v>
                </c:pt>
                <c:pt idx="8">
                  <c:v>2022</c:v>
                </c:pt>
                <c:pt idx="9">
                  <c:v>2023</c:v>
                </c:pt>
              </c:numCache>
            </c:numRef>
          </c:cat>
          <c:val>
            <c:numRef>
              <c:f>'TR ATLANTIC 2013'!$D$56:$M$56</c:f>
              <c:numCache>
                <c:formatCode>0.0</c:formatCode>
                <c:ptCount val="10"/>
                <c:pt idx="0">
                  <c:v>75.903614457831324</c:v>
                </c:pt>
                <c:pt idx="1">
                  <c:v>70.048309178743963</c:v>
                </c:pt>
                <c:pt idx="2">
                  <c:v>65.206812652068123</c:v>
                </c:pt>
                <c:pt idx="3">
                  <c:v>62.009803921568633</c:v>
                </c:pt>
                <c:pt idx="4">
                  <c:v>59.85221674876847</c:v>
                </c:pt>
                <c:pt idx="5">
                  <c:v>59.553349875930522</c:v>
                </c:pt>
                <c:pt idx="6">
                  <c:v>59.2964824120603</c:v>
                </c:pt>
                <c:pt idx="7">
                  <c:v>57.5</c:v>
                </c:pt>
                <c:pt idx="8">
                  <c:v>57.286432160804019</c:v>
                </c:pt>
                <c:pt idx="9">
                  <c:v>56.598984771573605</c:v>
                </c:pt>
              </c:numCache>
            </c:numRef>
          </c:val>
          <c:smooth val="0"/>
          <c:extLst>
            <c:ext xmlns:c16="http://schemas.microsoft.com/office/drawing/2014/chart" uri="{C3380CC4-5D6E-409C-BE32-E72D297353CC}">
              <c16:uniqueId val="{00000000-1C9C-414A-B03B-B91D3C6EF717}"/>
            </c:ext>
          </c:extLst>
        </c:ser>
        <c:ser>
          <c:idx val="1"/>
          <c:order val="1"/>
          <c:tx>
            <c:strRef>
              <c:f>'TR ATLANTIC 2013'!$C$57</c:f>
              <c:strCache>
                <c:ptCount val="1"/>
                <c:pt idx="0">
                  <c:v>Permanent Residents</c:v>
                </c:pt>
              </c:strCache>
            </c:strRef>
          </c:tx>
          <c:spPr>
            <a:ln w="28575" cap="rnd">
              <a:solidFill>
                <a:schemeClr val="accent2"/>
              </a:solidFill>
              <a:round/>
            </a:ln>
            <a:effectLst/>
          </c:spPr>
          <c:marker>
            <c:symbol val="none"/>
          </c:marker>
          <c:cat>
            <c:numRef>
              <c:f>'TR ATLANTIC 2013'!$D$55:$M$55</c:f>
              <c:numCache>
                <c:formatCode>General</c:formatCode>
                <c:ptCount val="10"/>
                <c:pt idx="0">
                  <c:v>2014</c:v>
                </c:pt>
                <c:pt idx="1">
                  <c:v>2015</c:v>
                </c:pt>
                <c:pt idx="2">
                  <c:v>2016</c:v>
                </c:pt>
                <c:pt idx="3">
                  <c:v>2017</c:v>
                </c:pt>
                <c:pt idx="4">
                  <c:v>2018</c:v>
                </c:pt>
                <c:pt idx="5">
                  <c:v>2019</c:v>
                </c:pt>
                <c:pt idx="6">
                  <c:v>2020</c:v>
                </c:pt>
                <c:pt idx="7">
                  <c:v>2021</c:v>
                </c:pt>
                <c:pt idx="8">
                  <c:v>2022</c:v>
                </c:pt>
                <c:pt idx="9">
                  <c:v>2023</c:v>
                </c:pt>
              </c:numCache>
            </c:numRef>
          </c:cat>
          <c:val>
            <c:numRef>
              <c:f>'TR ATLANTIC 2013'!$D$57:$M$57</c:f>
              <c:numCache>
                <c:formatCode>General</c:formatCode>
                <c:ptCount val="10"/>
                <c:pt idx="0">
                  <c:v>74.008810572687224</c:v>
                </c:pt>
                <c:pt idx="1">
                  <c:v>65.89958158995816</c:v>
                </c:pt>
                <c:pt idx="2">
                  <c:v>58.98989898989899</c:v>
                </c:pt>
                <c:pt idx="3">
                  <c:v>54.761904761904759</c:v>
                </c:pt>
                <c:pt idx="4">
                  <c:v>50.965250965250966</c:v>
                </c:pt>
                <c:pt idx="5">
                  <c:v>49.343339587242028</c:v>
                </c:pt>
                <c:pt idx="6">
                  <c:v>48.434622467771639</c:v>
                </c:pt>
                <c:pt idx="7">
                  <c:v>47.905282331511842</c:v>
                </c:pt>
                <c:pt idx="8">
                  <c:v>46.607142857142861</c:v>
                </c:pt>
                <c:pt idx="9">
                  <c:v>46.371681415929203</c:v>
                </c:pt>
              </c:numCache>
            </c:numRef>
          </c:val>
          <c:smooth val="0"/>
          <c:extLst>
            <c:ext xmlns:c16="http://schemas.microsoft.com/office/drawing/2014/chart" uri="{C3380CC4-5D6E-409C-BE32-E72D297353CC}">
              <c16:uniqueId val="{00000001-1C9C-414A-B03B-B91D3C6EF717}"/>
            </c:ext>
          </c:extLst>
        </c:ser>
        <c:dLbls>
          <c:showLegendKey val="0"/>
          <c:showVal val="0"/>
          <c:showCatName val="0"/>
          <c:showSerName val="0"/>
          <c:showPercent val="0"/>
          <c:showBubbleSize val="0"/>
        </c:dLbls>
        <c:smooth val="0"/>
        <c:axId val="288591760"/>
        <c:axId val="288601360"/>
      </c:lineChart>
      <c:catAx>
        <c:axId val="28859176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288601360"/>
        <c:crosses val="autoZero"/>
        <c:auto val="1"/>
        <c:lblAlgn val="ctr"/>
        <c:lblOffset val="100"/>
        <c:noMultiLvlLbl val="0"/>
      </c:catAx>
      <c:valAx>
        <c:axId val="288601360"/>
        <c:scaling>
          <c:orientation val="minMax"/>
          <c:min val="40"/>
        </c:scaling>
        <c:delete val="0"/>
        <c:axPos val="l"/>
        <c:majorGridlines>
          <c:spPr>
            <a:ln w="9525" cap="flat" cmpd="sng" algn="ctr">
              <a:solidFill>
                <a:schemeClr val="tx1">
                  <a:lumMod val="15000"/>
                  <a:lumOff val="85000"/>
                </a:schemeClr>
              </a:solidFill>
              <a:round/>
            </a:ln>
            <a:effectLst/>
          </c:spPr>
        </c:majorGridlines>
        <c:numFmt formatCode="0.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288591760"/>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dirty="0"/>
              <a:t>Retention Rates by Class, Atlantic Canada</a:t>
            </a:r>
          </a:p>
          <a:p>
            <a:pPr>
              <a:defRPr/>
            </a:pPr>
            <a:r>
              <a:rPr lang="en-US" dirty="0"/>
              <a:t> (2013 Entry)</a:t>
            </a:r>
          </a:p>
        </c:rich>
      </c:tx>
      <c:layout>
        <c:manualLayout>
          <c:xMode val="edge"/>
          <c:yMode val="edge"/>
          <c:x val="0.13879155730533682"/>
          <c:y val="0"/>
        </c:manualLayout>
      </c:layout>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manualLayout>
          <c:layoutTarget val="inner"/>
          <c:xMode val="edge"/>
          <c:yMode val="edge"/>
          <c:x val="6.4738883496215649E-2"/>
          <c:y val="0.22376215528922133"/>
          <c:w val="0.88822462817147851"/>
          <c:h val="0.53623432487605716"/>
        </c:manualLayout>
      </c:layout>
      <c:lineChart>
        <c:grouping val="standard"/>
        <c:varyColors val="0"/>
        <c:ser>
          <c:idx val="0"/>
          <c:order val="0"/>
          <c:tx>
            <c:strRef>
              <c:f>Sheet1!$C$5</c:f>
              <c:strCache>
                <c:ptCount val="1"/>
                <c:pt idx="0">
                  <c:v>Immigrant sponsored by family</c:v>
                </c:pt>
              </c:strCache>
            </c:strRef>
          </c:tx>
          <c:spPr>
            <a:ln w="28575" cap="rnd">
              <a:solidFill>
                <a:schemeClr val="accent1"/>
              </a:solidFill>
              <a:round/>
            </a:ln>
            <a:effectLst/>
          </c:spPr>
          <c:marker>
            <c:symbol val="none"/>
          </c:marker>
          <c:cat>
            <c:numRef>
              <c:f>Sheet1!$D$3:$M$3</c:f>
              <c:numCache>
                <c:formatCode>General</c:formatCode>
                <c:ptCount val="10"/>
                <c:pt idx="0">
                  <c:v>2014</c:v>
                </c:pt>
                <c:pt idx="1">
                  <c:v>2015</c:v>
                </c:pt>
                <c:pt idx="2">
                  <c:v>2016</c:v>
                </c:pt>
                <c:pt idx="3">
                  <c:v>2017</c:v>
                </c:pt>
                <c:pt idx="4">
                  <c:v>2018</c:v>
                </c:pt>
                <c:pt idx="5">
                  <c:v>2019</c:v>
                </c:pt>
                <c:pt idx="6">
                  <c:v>2020</c:v>
                </c:pt>
                <c:pt idx="7">
                  <c:v>2021</c:v>
                </c:pt>
                <c:pt idx="8">
                  <c:v>2022</c:v>
                </c:pt>
                <c:pt idx="9">
                  <c:v>2023</c:v>
                </c:pt>
              </c:numCache>
            </c:numRef>
          </c:cat>
          <c:val>
            <c:numRef>
              <c:f>Sheet1!$D$5:$M$5</c:f>
              <c:numCache>
                <c:formatCode>General</c:formatCode>
                <c:ptCount val="10"/>
                <c:pt idx="0">
                  <c:v>88</c:v>
                </c:pt>
                <c:pt idx="1">
                  <c:v>84.3</c:v>
                </c:pt>
                <c:pt idx="2">
                  <c:v>80.900000000000006</c:v>
                </c:pt>
                <c:pt idx="3">
                  <c:v>78.7</c:v>
                </c:pt>
                <c:pt idx="4">
                  <c:v>78.400000000000006</c:v>
                </c:pt>
                <c:pt idx="5">
                  <c:v>75.5</c:v>
                </c:pt>
                <c:pt idx="6">
                  <c:v>75.900000000000006</c:v>
                </c:pt>
                <c:pt idx="7">
                  <c:v>76.2</c:v>
                </c:pt>
                <c:pt idx="8">
                  <c:v>76.099999999999994</c:v>
                </c:pt>
                <c:pt idx="9">
                  <c:v>75.2</c:v>
                </c:pt>
              </c:numCache>
            </c:numRef>
          </c:val>
          <c:smooth val="0"/>
          <c:extLst>
            <c:ext xmlns:c16="http://schemas.microsoft.com/office/drawing/2014/chart" uri="{C3380CC4-5D6E-409C-BE32-E72D297353CC}">
              <c16:uniqueId val="{00000000-63C7-4BD3-8D23-71889B4D00C9}"/>
            </c:ext>
          </c:extLst>
        </c:ser>
        <c:ser>
          <c:idx val="1"/>
          <c:order val="1"/>
          <c:tx>
            <c:strRef>
              <c:f>Sheet1!$C$6</c:f>
              <c:strCache>
                <c:ptCount val="1"/>
                <c:pt idx="0">
                  <c:v>Economic Immigrant</c:v>
                </c:pt>
              </c:strCache>
            </c:strRef>
          </c:tx>
          <c:spPr>
            <a:ln w="28575" cap="rnd">
              <a:solidFill>
                <a:schemeClr val="accent2"/>
              </a:solidFill>
              <a:round/>
            </a:ln>
            <a:effectLst/>
          </c:spPr>
          <c:marker>
            <c:symbol val="none"/>
          </c:marker>
          <c:cat>
            <c:numRef>
              <c:f>Sheet1!$D$3:$M$3</c:f>
              <c:numCache>
                <c:formatCode>General</c:formatCode>
                <c:ptCount val="10"/>
                <c:pt idx="0">
                  <c:v>2014</c:v>
                </c:pt>
                <c:pt idx="1">
                  <c:v>2015</c:v>
                </c:pt>
                <c:pt idx="2">
                  <c:v>2016</c:v>
                </c:pt>
                <c:pt idx="3">
                  <c:v>2017</c:v>
                </c:pt>
                <c:pt idx="4">
                  <c:v>2018</c:v>
                </c:pt>
                <c:pt idx="5">
                  <c:v>2019</c:v>
                </c:pt>
                <c:pt idx="6">
                  <c:v>2020</c:v>
                </c:pt>
                <c:pt idx="7">
                  <c:v>2021</c:v>
                </c:pt>
                <c:pt idx="8">
                  <c:v>2022</c:v>
                </c:pt>
                <c:pt idx="9">
                  <c:v>2023</c:v>
                </c:pt>
              </c:numCache>
            </c:numRef>
          </c:cat>
          <c:val>
            <c:numRef>
              <c:f>Sheet1!$D$6:$M$6</c:f>
              <c:numCache>
                <c:formatCode>General</c:formatCode>
                <c:ptCount val="10"/>
                <c:pt idx="0">
                  <c:v>67</c:v>
                </c:pt>
                <c:pt idx="1">
                  <c:v>60.6</c:v>
                </c:pt>
                <c:pt idx="2">
                  <c:v>54.8</c:v>
                </c:pt>
                <c:pt idx="3">
                  <c:v>51.2</c:v>
                </c:pt>
                <c:pt idx="4">
                  <c:v>47.5</c:v>
                </c:pt>
                <c:pt idx="5">
                  <c:v>45.9</c:v>
                </c:pt>
                <c:pt idx="6">
                  <c:v>44.5</c:v>
                </c:pt>
                <c:pt idx="7">
                  <c:v>43.5</c:v>
                </c:pt>
                <c:pt idx="8">
                  <c:v>42.8</c:v>
                </c:pt>
                <c:pt idx="9">
                  <c:v>41</c:v>
                </c:pt>
              </c:numCache>
            </c:numRef>
          </c:val>
          <c:smooth val="0"/>
          <c:extLst>
            <c:ext xmlns:c16="http://schemas.microsoft.com/office/drawing/2014/chart" uri="{C3380CC4-5D6E-409C-BE32-E72D297353CC}">
              <c16:uniqueId val="{00000001-63C7-4BD3-8D23-71889B4D00C9}"/>
            </c:ext>
          </c:extLst>
        </c:ser>
        <c:ser>
          <c:idx val="2"/>
          <c:order val="2"/>
          <c:tx>
            <c:strRef>
              <c:f>Sheet1!$C$7</c:f>
              <c:strCache>
                <c:ptCount val="1"/>
                <c:pt idx="0">
                  <c:v>Refugee</c:v>
                </c:pt>
              </c:strCache>
            </c:strRef>
          </c:tx>
          <c:spPr>
            <a:ln w="28575" cap="rnd">
              <a:solidFill>
                <a:schemeClr val="accent3"/>
              </a:solidFill>
              <a:round/>
            </a:ln>
            <a:effectLst/>
          </c:spPr>
          <c:marker>
            <c:symbol val="none"/>
          </c:marker>
          <c:cat>
            <c:numRef>
              <c:f>Sheet1!$D$3:$M$3</c:f>
              <c:numCache>
                <c:formatCode>General</c:formatCode>
                <c:ptCount val="10"/>
                <c:pt idx="0">
                  <c:v>2014</c:v>
                </c:pt>
                <c:pt idx="1">
                  <c:v>2015</c:v>
                </c:pt>
                <c:pt idx="2">
                  <c:v>2016</c:v>
                </c:pt>
                <c:pt idx="3">
                  <c:v>2017</c:v>
                </c:pt>
                <c:pt idx="4">
                  <c:v>2018</c:v>
                </c:pt>
                <c:pt idx="5">
                  <c:v>2019</c:v>
                </c:pt>
                <c:pt idx="6">
                  <c:v>2020</c:v>
                </c:pt>
                <c:pt idx="7">
                  <c:v>2021</c:v>
                </c:pt>
                <c:pt idx="8">
                  <c:v>2022</c:v>
                </c:pt>
                <c:pt idx="9">
                  <c:v>2023</c:v>
                </c:pt>
              </c:numCache>
            </c:numRef>
          </c:cat>
          <c:val>
            <c:numRef>
              <c:f>Sheet1!$D$7:$M$7</c:f>
              <c:numCache>
                <c:formatCode>General</c:formatCode>
                <c:ptCount val="10"/>
                <c:pt idx="0">
                  <c:v>71.900000000000006</c:v>
                </c:pt>
                <c:pt idx="1">
                  <c:v>73.099999999999994</c:v>
                </c:pt>
                <c:pt idx="2">
                  <c:v>70.400000000000006</c:v>
                </c:pt>
                <c:pt idx="3">
                  <c:v>63.9</c:v>
                </c:pt>
                <c:pt idx="4">
                  <c:v>56.9</c:v>
                </c:pt>
                <c:pt idx="5">
                  <c:v>53.3</c:v>
                </c:pt>
                <c:pt idx="6">
                  <c:v>48</c:v>
                </c:pt>
                <c:pt idx="7">
                  <c:v>45.4</c:v>
                </c:pt>
                <c:pt idx="8">
                  <c:v>46.8</c:v>
                </c:pt>
                <c:pt idx="9">
                  <c:v>43.6</c:v>
                </c:pt>
              </c:numCache>
            </c:numRef>
          </c:val>
          <c:smooth val="0"/>
          <c:extLst>
            <c:ext xmlns:c16="http://schemas.microsoft.com/office/drawing/2014/chart" uri="{C3380CC4-5D6E-409C-BE32-E72D297353CC}">
              <c16:uniqueId val="{00000002-63C7-4BD3-8D23-71889B4D00C9}"/>
            </c:ext>
          </c:extLst>
        </c:ser>
        <c:dLbls>
          <c:showLegendKey val="0"/>
          <c:showVal val="0"/>
          <c:showCatName val="0"/>
          <c:showSerName val="0"/>
          <c:showPercent val="0"/>
          <c:showBubbleSize val="0"/>
        </c:dLbls>
        <c:smooth val="0"/>
        <c:axId val="790597424"/>
        <c:axId val="790594544"/>
      </c:lineChart>
      <c:catAx>
        <c:axId val="79059742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790594544"/>
        <c:crosses val="autoZero"/>
        <c:auto val="1"/>
        <c:lblAlgn val="ctr"/>
        <c:lblOffset val="100"/>
        <c:noMultiLvlLbl val="0"/>
      </c:catAx>
      <c:valAx>
        <c:axId val="790594544"/>
        <c:scaling>
          <c:orientation val="minMax"/>
          <c:min val="30"/>
        </c:scaling>
        <c:delete val="0"/>
        <c:axPos val="l"/>
        <c:majorGridlines>
          <c:spPr>
            <a:ln w="9525" cap="flat" cmpd="sng" algn="ctr">
              <a:solidFill>
                <a:schemeClr val="tx1">
                  <a:lumMod val="15000"/>
                  <a:lumOff val="85000"/>
                </a:schemeClr>
              </a:solidFill>
              <a:round/>
            </a:ln>
            <a:effectLst/>
          </c:spPr>
        </c:majorGridlines>
        <c:numFmt formatCode="General" sourceLinked="1"/>
        <c:majorTickMark val="out"/>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790597424"/>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ink/ink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6-03-03T10:21:03.770"/>
    </inkml:context>
    <inkml:brush xml:id="br0">
      <inkml:brushProperty name="width" value="0.05" units="cm"/>
      <inkml:brushProperty name="height" value="0.05" units="cm"/>
    </inkml:brush>
  </inkml:definitions>
  <inkml:trace contextRef="#ctx0" brushRef="#br0">0 0 24575,'0'0'0</inkml:trace>
</inkml:ink>
</file>

<file path=ppt/ink/ink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6-03-03T10:21:16.306"/>
    </inkml:context>
    <inkml:brush xml:id="br0">
      <inkml:brushProperty name="width" value="0.05" units="cm"/>
      <inkml:brushProperty name="height" value="0.05" units="cm"/>
    </inkml:brush>
  </inkml:definitions>
  <inkml:trace contextRef="#ctx0" brushRef="#br0">1 0 24575,'0'0'-8191</inkml:trace>
</inkml:ink>
</file>

<file path=ppt/ink/ink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6-03-03T10:21:18.968"/>
    </inkml:context>
    <inkml:brush xml:id="br0">
      <inkml:brushProperty name="width" value="0.05" units="cm"/>
      <inkml:brushProperty name="height" value="0.05" units="cm"/>
    </inkml:brush>
  </inkml:definitions>
  <inkml:trace contextRef="#ctx0" brushRef="#br0">1 1 24575,'0'0'-8191</inkml:trace>
</inkml:ink>
</file>

<file path=ppt/ink/ink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6-03-03T10:21:23.699"/>
    </inkml:context>
    <inkml:brush xml:id="br0">
      <inkml:brushProperty name="width" value="0.05" units="cm"/>
      <inkml:brushProperty name="height" value="0.05" units="cm"/>
    </inkml:brush>
  </inkml:definitions>
  <inkml:trace contextRef="#ctx0" brushRef="#br0">0 0 24575,'0'0'-8191</inkml:trace>
</inkml:ink>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16A73515-9783-EC45-AE64-ED62CB06F90B}" type="datetimeFigureOut">
              <a:rPr lang="en-US" smtClean="0"/>
              <a:t>3/31/2026</a:t>
            </a:fld>
            <a:endParaRPr lang="en-US"/>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14B0E786-1DB5-9C4C-A889-F7072D8FB930}" type="slidenum">
              <a:rPr lang="en-US" smtClean="0"/>
              <a:t>‹#›</a:t>
            </a:fld>
            <a:endParaRPr lang="en-US"/>
          </a:p>
        </p:txBody>
      </p:sp>
    </p:spTree>
    <p:extLst>
      <p:ext uri="{BB962C8B-B14F-4D97-AF65-F5344CB8AC3E}">
        <p14:creationId xmlns:p14="http://schemas.microsoft.com/office/powerpoint/2010/main" val="242099853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5"/>
          </p:nvPr>
        </p:nvSpPr>
        <p:spPr/>
        <p:txBody>
          <a:bodyPr/>
          <a:lstStyle/>
          <a:p>
            <a:fld id="{14B0E786-1DB5-9C4C-A889-F7072D8FB930}" type="slidenum">
              <a:rPr lang="en-US" smtClean="0"/>
              <a:t>1</a:t>
            </a:fld>
            <a:endParaRPr lang="en-US"/>
          </a:p>
        </p:txBody>
      </p:sp>
    </p:spTree>
    <p:extLst>
      <p:ext uri="{BB962C8B-B14F-4D97-AF65-F5344CB8AC3E}">
        <p14:creationId xmlns:p14="http://schemas.microsoft.com/office/powerpoint/2010/main" val="55597353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31774">
              <a:defRPr/>
            </a:pPr>
            <a:r>
              <a:rPr lang="en-CA" dirty="0"/>
              <a:t>Under first bullet: Abrupt immigration policy changes increase policy uncertainty for employers whose investment decisions rely a lot on availability of labour force.</a:t>
            </a:r>
          </a:p>
          <a:p>
            <a:pPr defTabSz="931774">
              <a:defRPr/>
            </a:pPr>
            <a:r>
              <a:rPr lang="en-CA" dirty="0"/>
              <a:t>Under second bullet: PNP and regional programs like AIP should involve greater employer participation in skill selection</a:t>
            </a:r>
          </a:p>
          <a:p>
            <a:pPr defTabSz="931774">
              <a:defRPr/>
            </a:pPr>
            <a:r>
              <a:rPr lang="en-CA" dirty="0"/>
              <a:t>Under third bullet emphasize retention</a:t>
            </a:r>
          </a:p>
          <a:p>
            <a:pPr defTabSz="931774">
              <a:defRPr/>
            </a:pPr>
            <a:endParaRPr lang="en-CA" dirty="0"/>
          </a:p>
          <a:p>
            <a:pPr defTabSz="931774">
              <a:defRPr/>
            </a:pPr>
            <a:r>
              <a:rPr lang="en-CA" dirty="0"/>
              <a:t>Further discussion in the panel. Improve retention: 1) Balance between temporary and permanent immigration levels, 2) Combine the elements of family and economic class immigration. </a:t>
            </a:r>
          </a:p>
          <a:p>
            <a:endParaRPr lang="en-CA" dirty="0"/>
          </a:p>
        </p:txBody>
      </p:sp>
      <p:sp>
        <p:nvSpPr>
          <p:cNvPr id="4" name="Slide Number Placeholder 3"/>
          <p:cNvSpPr>
            <a:spLocks noGrp="1"/>
          </p:cNvSpPr>
          <p:nvPr>
            <p:ph type="sldNum" sz="quarter" idx="5"/>
          </p:nvPr>
        </p:nvSpPr>
        <p:spPr/>
        <p:txBody>
          <a:bodyPr/>
          <a:lstStyle/>
          <a:p>
            <a:fld id="{14B0E786-1DB5-9C4C-A889-F7072D8FB930}" type="slidenum">
              <a:rPr lang="en-US" smtClean="0"/>
              <a:t>10</a:t>
            </a:fld>
            <a:endParaRPr lang="en-US"/>
          </a:p>
        </p:txBody>
      </p:sp>
    </p:spTree>
    <p:extLst>
      <p:ext uri="{BB962C8B-B14F-4D97-AF65-F5344CB8AC3E}">
        <p14:creationId xmlns:p14="http://schemas.microsoft.com/office/powerpoint/2010/main" val="144702843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b="1" dirty="0"/>
              <a:t>Main driver of immigration in western economies is falling population growth</a:t>
            </a:r>
            <a:r>
              <a:rPr lang="en-CA" dirty="0"/>
              <a:t>.</a:t>
            </a:r>
          </a:p>
          <a:p>
            <a:pPr marL="174708" indent="-174708">
              <a:buFont typeface="Arial" panose="020B0604020202020204" pitchFamily="34" charset="0"/>
              <a:buChar char="•"/>
            </a:pPr>
            <a:r>
              <a:rPr lang="en-CA" dirty="0"/>
              <a:t>Education, skills and health improve workers’ productivity and enable economies to use technology and resources more efficiently. Important for sustained growth.</a:t>
            </a:r>
          </a:p>
          <a:p>
            <a:endParaRPr lang="en-CA" dirty="0"/>
          </a:p>
          <a:p>
            <a:pPr marL="174708" indent="-174708">
              <a:buFont typeface="Arial" panose="020B0604020202020204" pitchFamily="34" charset="0"/>
              <a:buChar char="•"/>
            </a:pPr>
            <a:r>
              <a:rPr lang="en-CA" dirty="0"/>
              <a:t>Production generates income, and income fuels demand and investment — creating a cycle that drives sustained economic growth and improvements in living standards.</a:t>
            </a:r>
          </a:p>
          <a:p>
            <a:pPr marL="174708" indent="-174708">
              <a:buFont typeface="Arial" panose="020B0604020202020204" pitchFamily="34" charset="0"/>
              <a:buChar char="•"/>
            </a:pPr>
            <a:endParaRPr lang="en-CA" dirty="0"/>
          </a:p>
          <a:p>
            <a:pPr marL="174708" indent="-174708">
              <a:buFont typeface="Arial" panose="020B0604020202020204" pitchFamily="34" charset="0"/>
              <a:buChar char="•"/>
            </a:pPr>
            <a:r>
              <a:rPr lang="en-CA" dirty="0"/>
              <a:t>Innovation is a key engine of sustained productivity growth and long-term economic development.</a:t>
            </a:r>
          </a:p>
          <a:p>
            <a:endParaRPr lang="en-CA" dirty="0"/>
          </a:p>
        </p:txBody>
      </p:sp>
      <p:sp>
        <p:nvSpPr>
          <p:cNvPr id="4" name="Slide Number Placeholder 3"/>
          <p:cNvSpPr>
            <a:spLocks noGrp="1"/>
          </p:cNvSpPr>
          <p:nvPr>
            <p:ph type="sldNum" sz="quarter" idx="5"/>
          </p:nvPr>
        </p:nvSpPr>
        <p:spPr/>
        <p:txBody>
          <a:bodyPr/>
          <a:lstStyle/>
          <a:p>
            <a:fld id="{14B0E786-1DB5-9C4C-A889-F7072D8FB930}" type="slidenum">
              <a:rPr lang="en-US" smtClean="0"/>
              <a:t>2</a:t>
            </a:fld>
            <a:endParaRPr lang="en-US"/>
          </a:p>
        </p:txBody>
      </p:sp>
    </p:spTree>
    <p:extLst>
      <p:ext uri="{BB962C8B-B14F-4D97-AF65-F5344CB8AC3E}">
        <p14:creationId xmlns:p14="http://schemas.microsoft.com/office/powerpoint/2010/main" val="349033302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dirty="0"/>
              <a:t>So, what is happening to population growth?  Two sources: Natural growth and net immigration. Let us look at what is happening to these components.</a:t>
            </a:r>
          </a:p>
        </p:txBody>
      </p:sp>
      <p:sp>
        <p:nvSpPr>
          <p:cNvPr id="4" name="Slide Number Placeholder 3"/>
          <p:cNvSpPr>
            <a:spLocks noGrp="1"/>
          </p:cNvSpPr>
          <p:nvPr>
            <p:ph type="sldNum" sz="quarter" idx="5"/>
          </p:nvPr>
        </p:nvSpPr>
        <p:spPr/>
        <p:txBody>
          <a:bodyPr/>
          <a:lstStyle/>
          <a:p>
            <a:fld id="{14B0E786-1DB5-9C4C-A889-F7072D8FB930}" type="slidenum">
              <a:rPr lang="en-US" smtClean="0"/>
              <a:t>3</a:t>
            </a:fld>
            <a:endParaRPr lang="en-US"/>
          </a:p>
        </p:txBody>
      </p:sp>
    </p:spTree>
    <p:extLst>
      <p:ext uri="{BB962C8B-B14F-4D97-AF65-F5344CB8AC3E}">
        <p14:creationId xmlns:p14="http://schemas.microsoft.com/office/powerpoint/2010/main" val="253447641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dirty="0"/>
              <a:t>The gap between births and deaths has been narrowing thereby increasing the contribution of immigration towards population growth. In Atlantic Canada this is already negative. No. of births have fallen below number of deaths since the past decade. Slows down population </a:t>
            </a:r>
            <a:r>
              <a:rPr lang="en-CA" dirty="0" err="1"/>
              <a:t>grpwth</a:t>
            </a:r>
            <a:r>
              <a:rPr lang="en-CA" dirty="0"/>
              <a:t> and also results in aging population.</a:t>
            </a:r>
          </a:p>
        </p:txBody>
      </p:sp>
      <p:sp>
        <p:nvSpPr>
          <p:cNvPr id="4" name="Slide Number Placeholder 3"/>
          <p:cNvSpPr>
            <a:spLocks noGrp="1"/>
          </p:cNvSpPr>
          <p:nvPr>
            <p:ph type="sldNum" sz="quarter" idx="5"/>
          </p:nvPr>
        </p:nvSpPr>
        <p:spPr/>
        <p:txBody>
          <a:bodyPr/>
          <a:lstStyle/>
          <a:p>
            <a:fld id="{14B0E786-1DB5-9C4C-A889-F7072D8FB930}" type="slidenum">
              <a:rPr lang="en-US" smtClean="0"/>
              <a:t>4</a:t>
            </a:fld>
            <a:endParaRPr lang="en-US"/>
          </a:p>
        </p:txBody>
      </p:sp>
    </p:spTree>
    <p:extLst>
      <p:ext uri="{BB962C8B-B14F-4D97-AF65-F5344CB8AC3E}">
        <p14:creationId xmlns:p14="http://schemas.microsoft.com/office/powerpoint/2010/main" val="71771731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Net immigration now comprises higher share in population growth. Declining natural growth also resulting in aging population.</a:t>
            </a:r>
          </a:p>
        </p:txBody>
      </p:sp>
      <p:sp>
        <p:nvSpPr>
          <p:cNvPr id="4" name="Slide Number Placeholder 3"/>
          <p:cNvSpPr>
            <a:spLocks noGrp="1"/>
          </p:cNvSpPr>
          <p:nvPr>
            <p:ph type="sldNum" sz="quarter" idx="5"/>
          </p:nvPr>
        </p:nvSpPr>
        <p:spPr/>
        <p:txBody>
          <a:bodyPr/>
          <a:lstStyle/>
          <a:p>
            <a:fld id="{14B0E786-1DB5-9C4C-A889-F7072D8FB930}" type="slidenum">
              <a:rPr lang="en-US" smtClean="0"/>
              <a:t>5</a:t>
            </a:fld>
            <a:endParaRPr lang="en-US"/>
          </a:p>
        </p:txBody>
      </p:sp>
    </p:spTree>
    <p:extLst>
      <p:ext uri="{BB962C8B-B14F-4D97-AF65-F5344CB8AC3E}">
        <p14:creationId xmlns:p14="http://schemas.microsoft.com/office/powerpoint/2010/main" val="296536336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dirty="0"/>
              <a:t>How immigration helps offset demographic decline and help the labour market and the economy?</a:t>
            </a:r>
          </a:p>
        </p:txBody>
      </p:sp>
      <p:sp>
        <p:nvSpPr>
          <p:cNvPr id="4" name="Slide Number Placeholder 3"/>
          <p:cNvSpPr>
            <a:spLocks noGrp="1"/>
          </p:cNvSpPr>
          <p:nvPr>
            <p:ph type="sldNum" sz="quarter" idx="5"/>
          </p:nvPr>
        </p:nvSpPr>
        <p:spPr/>
        <p:txBody>
          <a:bodyPr/>
          <a:lstStyle/>
          <a:p>
            <a:fld id="{14B0E786-1DB5-9C4C-A889-F7072D8FB930}" type="slidenum">
              <a:rPr lang="en-US" smtClean="0"/>
              <a:t>6</a:t>
            </a:fld>
            <a:endParaRPr lang="en-US"/>
          </a:p>
        </p:txBody>
      </p:sp>
    </p:spTree>
    <p:extLst>
      <p:ext uri="{BB962C8B-B14F-4D97-AF65-F5344CB8AC3E}">
        <p14:creationId xmlns:p14="http://schemas.microsoft.com/office/powerpoint/2010/main" val="167299191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4708" indent="-174708">
              <a:buFont typeface="Arial" panose="020B0604020202020204" pitchFamily="34" charset="0"/>
              <a:buChar char="•"/>
            </a:pPr>
            <a:r>
              <a:rPr lang="en-CA" dirty="0"/>
              <a:t>For 1: Could rely on interprovincial and international migration. However, interprovincial migration is not predictable as it varies with econ cycles and also, many interprovincial migrants are in their retirement age. Policy exerts greater control over immigration. Issues for smaller areas: retention (we will look at it from the next slide).</a:t>
            </a:r>
          </a:p>
          <a:p>
            <a:pPr marL="174708" indent="-174708">
              <a:buFont typeface="Arial" panose="020B0604020202020204" pitchFamily="34" charset="0"/>
              <a:buChar char="•"/>
            </a:pPr>
            <a:r>
              <a:rPr lang="en-CA" dirty="0"/>
              <a:t>For 2: More targeted immigration (gaps in specific areas such as health, construction, </a:t>
            </a:r>
            <a:r>
              <a:rPr lang="en-CA" dirty="0" err="1"/>
              <a:t>etc</a:t>
            </a:r>
            <a:r>
              <a:rPr lang="en-CA" dirty="0"/>
              <a:t>)</a:t>
            </a:r>
          </a:p>
          <a:p>
            <a:pPr marL="174708" indent="-174708">
              <a:buFont typeface="Arial" panose="020B0604020202020204" pitchFamily="34" charset="0"/>
              <a:buChar char="•"/>
            </a:pPr>
            <a:r>
              <a:rPr lang="en-CA" dirty="0"/>
              <a:t>For 3: PRs take longer to process while TRs are processed quickly. So policy dilemma</a:t>
            </a:r>
          </a:p>
        </p:txBody>
      </p:sp>
      <p:sp>
        <p:nvSpPr>
          <p:cNvPr id="4" name="Slide Number Placeholder 3"/>
          <p:cNvSpPr>
            <a:spLocks noGrp="1"/>
          </p:cNvSpPr>
          <p:nvPr>
            <p:ph type="sldNum" sz="quarter" idx="5"/>
          </p:nvPr>
        </p:nvSpPr>
        <p:spPr/>
        <p:txBody>
          <a:bodyPr/>
          <a:lstStyle/>
          <a:p>
            <a:fld id="{14B0E786-1DB5-9C4C-A889-F7072D8FB930}" type="slidenum">
              <a:rPr lang="en-US" smtClean="0"/>
              <a:t>7</a:t>
            </a:fld>
            <a:endParaRPr lang="en-US"/>
          </a:p>
        </p:txBody>
      </p:sp>
    </p:spTree>
    <p:extLst>
      <p:ext uri="{BB962C8B-B14F-4D97-AF65-F5344CB8AC3E}">
        <p14:creationId xmlns:p14="http://schemas.microsoft.com/office/powerpoint/2010/main" val="374160971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dirty="0"/>
              <a:t>In relation to </a:t>
            </a:r>
            <a:r>
              <a:rPr lang="en-CA" b="1" dirty="0"/>
              <a:t>stable workforce</a:t>
            </a:r>
            <a:r>
              <a:rPr lang="en-CA" dirty="0"/>
              <a:t>: Fill vacancies quickly. TRs have been reduced to 5 % of pop compared to 6.5% and further cuts are planned. Benefit: Fill vacancies quickly. Main labour market issue however is employers’ dependence on temporary labour instead of productivity upgrades. However, TRs who transfer to PR tend to stay longer. So, a balance to strike between the two. Solution?</a:t>
            </a:r>
          </a:p>
        </p:txBody>
      </p:sp>
      <p:sp>
        <p:nvSpPr>
          <p:cNvPr id="4" name="Slide Number Placeholder 3"/>
          <p:cNvSpPr>
            <a:spLocks noGrp="1"/>
          </p:cNvSpPr>
          <p:nvPr>
            <p:ph type="sldNum" sz="quarter" idx="5"/>
          </p:nvPr>
        </p:nvSpPr>
        <p:spPr/>
        <p:txBody>
          <a:bodyPr/>
          <a:lstStyle/>
          <a:p>
            <a:fld id="{14B0E786-1DB5-9C4C-A889-F7072D8FB930}" type="slidenum">
              <a:rPr lang="en-US" smtClean="0"/>
              <a:t>8</a:t>
            </a:fld>
            <a:endParaRPr lang="en-US"/>
          </a:p>
        </p:txBody>
      </p:sp>
    </p:spTree>
    <p:extLst>
      <p:ext uri="{BB962C8B-B14F-4D97-AF65-F5344CB8AC3E}">
        <p14:creationId xmlns:p14="http://schemas.microsoft.com/office/powerpoint/2010/main" val="216794085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dirty="0"/>
              <a:t>Family class members are tied movers or tied stayers. Refugees stay initially in the community that sponsors them and then move out. Economic class immigrants move the most to explore economic opportunity to maximize their well-beings.</a:t>
            </a:r>
          </a:p>
        </p:txBody>
      </p:sp>
      <p:sp>
        <p:nvSpPr>
          <p:cNvPr id="4" name="Slide Number Placeholder 3"/>
          <p:cNvSpPr>
            <a:spLocks noGrp="1"/>
          </p:cNvSpPr>
          <p:nvPr>
            <p:ph type="sldNum" sz="quarter" idx="5"/>
          </p:nvPr>
        </p:nvSpPr>
        <p:spPr/>
        <p:txBody>
          <a:bodyPr/>
          <a:lstStyle/>
          <a:p>
            <a:fld id="{14B0E786-1DB5-9C4C-A889-F7072D8FB930}" type="slidenum">
              <a:rPr lang="en-US" smtClean="0"/>
              <a:t>9</a:t>
            </a:fld>
            <a:endParaRPr lang="en-US"/>
          </a:p>
        </p:txBody>
      </p:sp>
    </p:spTree>
    <p:extLst>
      <p:ext uri="{BB962C8B-B14F-4D97-AF65-F5344CB8AC3E}">
        <p14:creationId xmlns:p14="http://schemas.microsoft.com/office/powerpoint/2010/main" val="3830260319"/>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AF14CC-179D-AF1C-6B29-F2BDF8F037C7}"/>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3FBBF68D-4C10-7C38-3F3B-F295C7318F9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929FD382-5DE2-89E8-CE38-32E1DE480E9A}"/>
              </a:ext>
            </a:extLst>
          </p:cNvPr>
          <p:cNvSpPr>
            <a:spLocks noGrp="1"/>
          </p:cNvSpPr>
          <p:nvPr>
            <p:ph type="dt" sz="half" idx="10"/>
          </p:nvPr>
        </p:nvSpPr>
        <p:spPr/>
        <p:txBody>
          <a:bodyPr/>
          <a:lstStyle/>
          <a:p>
            <a:fld id="{214521A1-061E-3F47-9CE7-102A1BC2DA79}" type="datetimeFigureOut">
              <a:rPr lang="en-US" smtClean="0"/>
              <a:t>3/31/2026</a:t>
            </a:fld>
            <a:endParaRPr lang="en-US"/>
          </a:p>
        </p:txBody>
      </p:sp>
      <p:sp>
        <p:nvSpPr>
          <p:cNvPr id="5" name="Footer Placeholder 4">
            <a:extLst>
              <a:ext uri="{FF2B5EF4-FFF2-40B4-BE49-F238E27FC236}">
                <a16:creationId xmlns:a16="http://schemas.microsoft.com/office/drawing/2014/main" id="{0547AAE5-D108-D3E9-FD96-9FDD723FA18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5C2C627-6A29-B7F3-68F0-A623D110DC3E}"/>
              </a:ext>
            </a:extLst>
          </p:cNvPr>
          <p:cNvSpPr>
            <a:spLocks noGrp="1"/>
          </p:cNvSpPr>
          <p:nvPr>
            <p:ph type="sldNum" sz="quarter" idx="12"/>
          </p:nvPr>
        </p:nvSpPr>
        <p:spPr/>
        <p:txBody>
          <a:bodyPr/>
          <a:lstStyle/>
          <a:p>
            <a:fld id="{F4BB6B6B-5438-3845-94FB-777995985B87}" type="slidenum">
              <a:rPr lang="en-US" smtClean="0"/>
              <a:t>‹#›</a:t>
            </a:fld>
            <a:endParaRPr lang="en-US"/>
          </a:p>
        </p:txBody>
      </p:sp>
      <p:pic>
        <p:nvPicPr>
          <p:cNvPr id="10" name="Picture 9" descr="A purple curved line on a black background&#10;&#10;AI-generated content may be incorrect.">
            <a:extLst>
              <a:ext uri="{FF2B5EF4-FFF2-40B4-BE49-F238E27FC236}">
                <a16:creationId xmlns:a16="http://schemas.microsoft.com/office/drawing/2014/main" id="{80195C6A-AEE9-59C0-A600-560B9D6701A5}"/>
              </a:ext>
            </a:extLst>
          </p:cNvPr>
          <p:cNvPicPr>
            <a:picLocks noChangeAspect="1"/>
          </p:cNvPicPr>
          <p:nvPr userDrawn="1"/>
        </p:nvPicPr>
        <p:blipFill>
          <a:blip r:embed="rId2"/>
          <a:srcRect l="1012" r="67079" b="70141"/>
          <a:stretch/>
        </p:blipFill>
        <p:spPr>
          <a:xfrm>
            <a:off x="0" y="5510802"/>
            <a:ext cx="6096000" cy="1347198"/>
          </a:xfrm>
          <a:prstGeom prst="rect">
            <a:avLst/>
          </a:prstGeom>
        </p:spPr>
      </p:pic>
      <p:pic>
        <p:nvPicPr>
          <p:cNvPr id="11" name="Picture 10" descr="A black and white logo&#10;&#10;AI-generated content may be incorrect.">
            <a:extLst>
              <a:ext uri="{FF2B5EF4-FFF2-40B4-BE49-F238E27FC236}">
                <a16:creationId xmlns:a16="http://schemas.microsoft.com/office/drawing/2014/main" id="{F658469D-9DB3-75D7-C2E9-7EFF59DD64D7}"/>
              </a:ext>
            </a:extLst>
          </p:cNvPr>
          <p:cNvPicPr>
            <a:picLocks noChangeAspect="1"/>
          </p:cNvPicPr>
          <p:nvPr userDrawn="1"/>
        </p:nvPicPr>
        <p:blipFill>
          <a:blip r:embed="rId3"/>
          <a:stretch>
            <a:fillRect/>
          </a:stretch>
        </p:blipFill>
        <p:spPr>
          <a:xfrm>
            <a:off x="529457" y="5875293"/>
            <a:ext cx="1719272" cy="604803"/>
          </a:xfrm>
          <a:prstGeom prst="rect">
            <a:avLst/>
          </a:prstGeom>
        </p:spPr>
      </p:pic>
    </p:spTree>
    <p:extLst>
      <p:ext uri="{BB962C8B-B14F-4D97-AF65-F5344CB8AC3E}">
        <p14:creationId xmlns:p14="http://schemas.microsoft.com/office/powerpoint/2010/main" val="274376862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F49D9E-1F58-F4AE-E468-E1A89DDFDC73}"/>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5A5F61DB-E902-022A-6138-8E879EE32783}"/>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CD0D8A0-DDC1-F43C-DDBC-8FCBCC7202E6}"/>
              </a:ext>
            </a:extLst>
          </p:cNvPr>
          <p:cNvSpPr>
            <a:spLocks noGrp="1"/>
          </p:cNvSpPr>
          <p:nvPr>
            <p:ph type="dt" sz="half" idx="10"/>
          </p:nvPr>
        </p:nvSpPr>
        <p:spPr/>
        <p:txBody>
          <a:bodyPr/>
          <a:lstStyle/>
          <a:p>
            <a:fld id="{214521A1-061E-3F47-9CE7-102A1BC2DA79}" type="datetimeFigureOut">
              <a:rPr lang="en-US" smtClean="0"/>
              <a:t>3/31/2026</a:t>
            </a:fld>
            <a:endParaRPr lang="en-US"/>
          </a:p>
        </p:txBody>
      </p:sp>
      <p:sp>
        <p:nvSpPr>
          <p:cNvPr id="5" name="Footer Placeholder 4">
            <a:extLst>
              <a:ext uri="{FF2B5EF4-FFF2-40B4-BE49-F238E27FC236}">
                <a16:creationId xmlns:a16="http://schemas.microsoft.com/office/drawing/2014/main" id="{11DCA75C-DC73-1ADE-4098-85442FCFA53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09AE8BD-CF38-F557-3FD9-A0C3B35D7DA5}"/>
              </a:ext>
            </a:extLst>
          </p:cNvPr>
          <p:cNvSpPr>
            <a:spLocks noGrp="1"/>
          </p:cNvSpPr>
          <p:nvPr>
            <p:ph type="sldNum" sz="quarter" idx="12"/>
          </p:nvPr>
        </p:nvSpPr>
        <p:spPr/>
        <p:txBody>
          <a:bodyPr/>
          <a:lstStyle/>
          <a:p>
            <a:fld id="{F4BB6B6B-5438-3845-94FB-777995985B87}" type="slidenum">
              <a:rPr lang="en-US" smtClean="0"/>
              <a:t>‹#›</a:t>
            </a:fld>
            <a:endParaRPr lang="en-US"/>
          </a:p>
        </p:txBody>
      </p:sp>
    </p:spTree>
    <p:extLst>
      <p:ext uri="{BB962C8B-B14F-4D97-AF65-F5344CB8AC3E}">
        <p14:creationId xmlns:p14="http://schemas.microsoft.com/office/powerpoint/2010/main" val="225371257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AF6B1D45-E0E3-57EC-AE88-AEFE2E2CB644}"/>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62D17229-CB33-B3B1-EB67-A6DA7A68C862}"/>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D8F488D-0B18-E004-67DC-F96FD27056E9}"/>
              </a:ext>
            </a:extLst>
          </p:cNvPr>
          <p:cNvSpPr>
            <a:spLocks noGrp="1"/>
          </p:cNvSpPr>
          <p:nvPr>
            <p:ph type="dt" sz="half" idx="10"/>
          </p:nvPr>
        </p:nvSpPr>
        <p:spPr/>
        <p:txBody>
          <a:bodyPr/>
          <a:lstStyle/>
          <a:p>
            <a:fld id="{214521A1-061E-3F47-9CE7-102A1BC2DA79}" type="datetimeFigureOut">
              <a:rPr lang="en-US" smtClean="0"/>
              <a:t>3/31/2026</a:t>
            </a:fld>
            <a:endParaRPr lang="en-US"/>
          </a:p>
        </p:txBody>
      </p:sp>
      <p:sp>
        <p:nvSpPr>
          <p:cNvPr id="5" name="Footer Placeholder 4">
            <a:extLst>
              <a:ext uri="{FF2B5EF4-FFF2-40B4-BE49-F238E27FC236}">
                <a16:creationId xmlns:a16="http://schemas.microsoft.com/office/drawing/2014/main" id="{947EC08E-6803-E18A-0A46-EB06E8C0FDD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1B4CC7C-E652-0FD7-210F-215AD2FE83F6}"/>
              </a:ext>
            </a:extLst>
          </p:cNvPr>
          <p:cNvSpPr>
            <a:spLocks noGrp="1"/>
          </p:cNvSpPr>
          <p:nvPr>
            <p:ph type="sldNum" sz="quarter" idx="12"/>
          </p:nvPr>
        </p:nvSpPr>
        <p:spPr/>
        <p:txBody>
          <a:bodyPr/>
          <a:lstStyle/>
          <a:p>
            <a:fld id="{F4BB6B6B-5438-3845-94FB-777995985B87}" type="slidenum">
              <a:rPr lang="en-US" smtClean="0"/>
              <a:t>‹#›</a:t>
            </a:fld>
            <a:endParaRPr lang="en-US"/>
          </a:p>
        </p:txBody>
      </p:sp>
    </p:spTree>
    <p:extLst>
      <p:ext uri="{BB962C8B-B14F-4D97-AF65-F5344CB8AC3E}">
        <p14:creationId xmlns:p14="http://schemas.microsoft.com/office/powerpoint/2010/main" val="8271797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95AE9B-3CED-2FB9-13B9-EDAE3C7EAE1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BDD3BE6-BE31-F939-B27B-64751EBA83DE}"/>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A905612-7C4D-5F3D-759F-E39F5F0097D1}"/>
              </a:ext>
            </a:extLst>
          </p:cNvPr>
          <p:cNvSpPr>
            <a:spLocks noGrp="1"/>
          </p:cNvSpPr>
          <p:nvPr>
            <p:ph type="dt" sz="half" idx="10"/>
          </p:nvPr>
        </p:nvSpPr>
        <p:spPr/>
        <p:txBody>
          <a:bodyPr/>
          <a:lstStyle/>
          <a:p>
            <a:fld id="{214521A1-061E-3F47-9CE7-102A1BC2DA79}" type="datetimeFigureOut">
              <a:rPr lang="en-US" smtClean="0"/>
              <a:t>3/31/2026</a:t>
            </a:fld>
            <a:endParaRPr lang="en-US"/>
          </a:p>
        </p:txBody>
      </p:sp>
      <p:sp>
        <p:nvSpPr>
          <p:cNvPr id="5" name="Footer Placeholder 4">
            <a:extLst>
              <a:ext uri="{FF2B5EF4-FFF2-40B4-BE49-F238E27FC236}">
                <a16:creationId xmlns:a16="http://schemas.microsoft.com/office/drawing/2014/main" id="{04E4DA59-DE44-0851-B2D8-0F3A3E52FC8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8D31970-4563-DFC5-87CC-545B87798828}"/>
              </a:ext>
            </a:extLst>
          </p:cNvPr>
          <p:cNvSpPr>
            <a:spLocks noGrp="1"/>
          </p:cNvSpPr>
          <p:nvPr>
            <p:ph type="sldNum" sz="quarter" idx="12"/>
          </p:nvPr>
        </p:nvSpPr>
        <p:spPr/>
        <p:txBody>
          <a:bodyPr/>
          <a:lstStyle/>
          <a:p>
            <a:fld id="{F4BB6B6B-5438-3845-94FB-777995985B87}" type="slidenum">
              <a:rPr lang="en-US" smtClean="0"/>
              <a:t>‹#›</a:t>
            </a:fld>
            <a:endParaRPr lang="en-US"/>
          </a:p>
        </p:txBody>
      </p:sp>
    </p:spTree>
    <p:extLst>
      <p:ext uri="{BB962C8B-B14F-4D97-AF65-F5344CB8AC3E}">
        <p14:creationId xmlns:p14="http://schemas.microsoft.com/office/powerpoint/2010/main" val="24648206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F959C9-7F1F-D168-4B3E-25E8E9FEB033}"/>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D7EAEE56-2020-15A6-7347-2DFE5D66BDB8}"/>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E057EB01-BF9D-5B37-114C-21E3784D4161}"/>
              </a:ext>
            </a:extLst>
          </p:cNvPr>
          <p:cNvSpPr>
            <a:spLocks noGrp="1"/>
          </p:cNvSpPr>
          <p:nvPr>
            <p:ph type="dt" sz="half" idx="10"/>
          </p:nvPr>
        </p:nvSpPr>
        <p:spPr/>
        <p:txBody>
          <a:bodyPr/>
          <a:lstStyle/>
          <a:p>
            <a:fld id="{214521A1-061E-3F47-9CE7-102A1BC2DA79}" type="datetimeFigureOut">
              <a:rPr lang="en-US" smtClean="0"/>
              <a:t>3/31/2026</a:t>
            </a:fld>
            <a:endParaRPr lang="en-US"/>
          </a:p>
        </p:txBody>
      </p:sp>
      <p:sp>
        <p:nvSpPr>
          <p:cNvPr id="5" name="Footer Placeholder 4">
            <a:extLst>
              <a:ext uri="{FF2B5EF4-FFF2-40B4-BE49-F238E27FC236}">
                <a16:creationId xmlns:a16="http://schemas.microsoft.com/office/drawing/2014/main" id="{78A0E43C-5503-939A-DA8C-A92BC107000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6330195-29D7-E2E5-D05E-B7AB127DFEAD}"/>
              </a:ext>
            </a:extLst>
          </p:cNvPr>
          <p:cNvSpPr>
            <a:spLocks noGrp="1"/>
          </p:cNvSpPr>
          <p:nvPr>
            <p:ph type="sldNum" sz="quarter" idx="12"/>
          </p:nvPr>
        </p:nvSpPr>
        <p:spPr/>
        <p:txBody>
          <a:bodyPr/>
          <a:lstStyle/>
          <a:p>
            <a:fld id="{F4BB6B6B-5438-3845-94FB-777995985B87}" type="slidenum">
              <a:rPr lang="en-US" smtClean="0"/>
              <a:t>‹#›</a:t>
            </a:fld>
            <a:endParaRPr lang="en-US"/>
          </a:p>
        </p:txBody>
      </p:sp>
    </p:spTree>
    <p:extLst>
      <p:ext uri="{BB962C8B-B14F-4D97-AF65-F5344CB8AC3E}">
        <p14:creationId xmlns:p14="http://schemas.microsoft.com/office/powerpoint/2010/main" val="403594576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A78720-9430-4C4B-7C80-7EE339CC394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4059CAD-7A2A-F884-C236-8273333249B7}"/>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B6A25616-121A-98E2-4268-E3D2E599024D}"/>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D60474D6-ABE2-8B37-C162-D83DA645F518}"/>
              </a:ext>
            </a:extLst>
          </p:cNvPr>
          <p:cNvSpPr>
            <a:spLocks noGrp="1"/>
          </p:cNvSpPr>
          <p:nvPr>
            <p:ph type="dt" sz="half" idx="10"/>
          </p:nvPr>
        </p:nvSpPr>
        <p:spPr/>
        <p:txBody>
          <a:bodyPr/>
          <a:lstStyle/>
          <a:p>
            <a:fld id="{214521A1-061E-3F47-9CE7-102A1BC2DA79}" type="datetimeFigureOut">
              <a:rPr lang="en-US" smtClean="0"/>
              <a:t>3/31/2026</a:t>
            </a:fld>
            <a:endParaRPr lang="en-US"/>
          </a:p>
        </p:txBody>
      </p:sp>
      <p:sp>
        <p:nvSpPr>
          <p:cNvPr id="6" name="Footer Placeholder 5">
            <a:extLst>
              <a:ext uri="{FF2B5EF4-FFF2-40B4-BE49-F238E27FC236}">
                <a16:creationId xmlns:a16="http://schemas.microsoft.com/office/drawing/2014/main" id="{EFA4EDCA-2157-2578-70AD-69178E590D5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637B6A1-AEB8-04DB-7FB9-1392126F1558}"/>
              </a:ext>
            </a:extLst>
          </p:cNvPr>
          <p:cNvSpPr>
            <a:spLocks noGrp="1"/>
          </p:cNvSpPr>
          <p:nvPr>
            <p:ph type="sldNum" sz="quarter" idx="12"/>
          </p:nvPr>
        </p:nvSpPr>
        <p:spPr/>
        <p:txBody>
          <a:bodyPr/>
          <a:lstStyle/>
          <a:p>
            <a:fld id="{F4BB6B6B-5438-3845-94FB-777995985B87}" type="slidenum">
              <a:rPr lang="en-US" smtClean="0"/>
              <a:t>‹#›</a:t>
            </a:fld>
            <a:endParaRPr lang="en-US"/>
          </a:p>
        </p:txBody>
      </p:sp>
    </p:spTree>
    <p:extLst>
      <p:ext uri="{BB962C8B-B14F-4D97-AF65-F5344CB8AC3E}">
        <p14:creationId xmlns:p14="http://schemas.microsoft.com/office/powerpoint/2010/main" val="12990508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5D0028-DB76-25D6-0E4E-CCD7F4341093}"/>
              </a:ext>
            </a:extLst>
          </p:cNvPr>
          <p:cNvSpPr>
            <a:spLocks noGrp="1"/>
          </p:cNvSpPr>
          <p:nvPr>
            <p:ph type="title"/>
          </p:nvPr>
        </p:nvSpPr>
        <p:spPr>
          <a:xfrm>
            <a:off x="839788" y="365125"/>
            <a:ext cx="10515600" cy="1325563"/>
          </a:xfrm>
        </p:spPr>
        <p:txBody>
          <a:bodyPr/>
          <a:lstStyle/>
          <a:p>
            <a:r>
              <a:rPr lang="en-US" dirty="0"/>
              <a:t>Click to edit Master title style</a:t>
            </a:r>
          </a:p>
        </p:txBody>
      </p:sp>
      <p:sp>
        <p:nvSpPr>
          <p:cNvPr id="3" name="Text Placeholder 2">
            <a:extLst>
              <a:ext uri="{FF2B5EF4-FFF2-40B4-BE49-F238E27FC236}">
                <a16:creationId xmlns:a16="http://schemas.microsoft.com/office/drawing/2014/main" id="{D6E3F0FE-CF4E-2CE9-11C0-06F1D7F444D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E7EEE27-6AFC-70C3-FFD0-F0B8519E58A4}"/>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1FD82322-0F95-A0E8-975E-08CD10A725B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5A5353D4-0E2A-7820-4357-D4F52AA3295B}"/>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A93E887E-EE58-DE9A-8D48-4D54CF270049}"/>
              </a:ext>
            </a:extLst>
          </p:cNvPr>
          <p:cNvSpPr>
            <a:spLocks noGrp="1"/>
          </p:cNvSpPr>
          <p:nvPr>
            <p:ph type="dt" sz="half" idx="10"/>
          </p:nvPr>
        </p:nvSpPr>
        <p:spPr/>
        <p:txBody>
          <a:bodyPr/>
          <a:lstStyle/>
          <a:p>
            <a:fld id="{214521A1-061E-3F47-9CE7-102A1BC2DA79}" type="datetimeFigureOut">
              <a:rPr lang="en-US" smtClean="0"/>
              <a:t>3/31/2026</a:t>
            </a:fld>
            <a:endParaRPr lang="en-US"/>
          </a:p>
        </p:txBody>
      </p:sp>
      <p:sp>
        <p:nvSpPr>
          <p:cNvPr id="8" name="Footer Placeholder 7">
            <a:extLst>
              <a:ext uri="{FF2B5EF4-FFF2-40B4-BE49-F238E27FC236}">
                <a16:creationId xmlns:a16="http://schemas.microsoft.com/office/drawing/2014/main" id="{BE50DC31-6FD7-A4BA-7194-4A7BD07C1B43}"/>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B48F240E-A492-BE9B-4A97-591D7E480937}"/>
              </a:ext>
            </a:extLst>
          </p:cNvPr>
          <p:cNvSpPr>
            <a:spLocks noGrp="1"/>
          </p:cNvSpPr>
          <p:nvPr>
            <p:ph type="sldNum" sz="quarter" idx="12"/>
          </p:nvPr>
        </p:nvSpPr>
        <p:spPr/>
        <p:txBody>
          <a:bodyPr/>
          <a:lstStyle/>
          <a:p>
            <a:fld id="{F4BB6B6B-5438-3845-94FB-777995985B87}" type="slidenum">
              <a:rPr lang="en-US" smtClean="0"/>
              <a:t>‹#›</a:t>
            </a:fld>
            <a:endParaRPr lang="en-US"/>
          </a:p>
        </p:txBody>
      </p:sp>
      <p:sp>
        <p:nvSpPr>
          <p:cNvPr id="10" name="Rectangle 9">
            <a:extLst>
              <a:ext uri="{FF2B5EF4-FFF2-40B4-BE49-F238E27FC236}">
                <a16:creationId xmlns:a16="http://schemas.microsoft.com/office/drawing/2014/main" id="{5FCFD4D0-CA07-F2EE-4726-5E2FEE5D0A73}"/>
              </a:ext>
            </a:extLst>
          </p:cNvPr>
          <p:cNvSpPr/>
          <p:nvPr userDrawn="1"/>
        </p:nvSpPr>
        <p:spPr>
          <a:xfrm>
            <a:off x="0" y="-1"/>
            <a:ext cx="12192000" cy="1266631"/>
          </a:xfrm>
          <a:prstGeom prst="rect">
            <a:avLst/>
          </a:prstGeom>
          <a:solidFill>
            <a:srgbClr val="63004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4985001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57E2CF-911E-633F-D3E1-A6C1C99BFCAF}"/>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31638723-DCD6-2D61-4F87-CEB903C3C235}"/>
              </a:ext>
            </a:extLst>
          </p:cNvPr>
          <p:cNvSpPr>
            <a:spLocks noGrp="1"/>
          </p:cNvSpPr>
          <p:nvPr>
            <p:ph type="dt" sz="half" idx="10"/>
          </p:nvPr>
        </p:nvSpPr>
        <p:spPr/>
        <p:txBody>
          <a:bodyPr/>
          <a:lstStyle/>
          <a:p>
            <a:fld id="{214521A1-061E-3F47-9CE7-102A1BC2DA79}" type="datetimeFigureOut">
              <a:rPr lang="en-US" smtClean="0"/>
              <a:t>3/31/2026</a:t>
            </a:fld>
            <a:endParaRPr lang="en-US"/>
          </a:p>
        </p:txBody>
      </p:sp>
      <p:sp>
        <p:nvSpPr>
          <p:cNvPr id="4" name="Footer Placeholder 3">
            <a:extLst>
              <a:ext uri="{FF2B5EF4-FFF2-40B4-BE49-F238E27FC236}">
                <a16:creationId xmlns:a16="http://schemas.microsoft.com/office/drawing/2014/main" id="{DB788BB1-5F17-C83C-62F2-6CECCAB6C22A}"/>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8AAB0504-0345-659C-F7AE-D491599D3B85}"/>
              </a:ext>
            </a:extLst>
          </p:cNvPr>
          <p:cNvSpPr>
            <a:spLocks noGrp="1"/>
          </p:cNvSpPr>
          <p:nvPr>
            <p:ph type="sldNum" sz="quarter" idx="12"/>
          </p:nvPr>
        </p:nvSpPr>
        <p:spPr/>
        <p:txBody>
          <a:bodyPr/>
          <a:lstStyle/>
          <a:p>
            <a:fld id="{F4BB6B6B-5438-3845-94FB-777995985B87}" type="slidenum">
              <a:rPr lang="en-US" smtClean="0"/>
              <a:t>‹#›</a:t>
            </a:fld>
            <a:endParaRPr lang="en-US"/>
          </a:p>
        </p:txBody>
      </p:sp>
    </p:spTree>
    <p:extLst>
      <p:ext uri="{BB962C8B-B14F-4D97-AF65-F5344CB8AC3E}">
        <p14:creationId xmlns:p14="http://schemas.microsoft.com/office/powerpoint/2010/main" val="31885801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BBA63B78-E557-2E46-678A-EA2302EDE8E0}"/>
              </a:ext>
            </a:extLst>
          </p:cNvPr>
          <p:cNvSpPr>
            <a:spLocks noGrp="1"/>
          </p:cNvSpPr>
          <p:nvPr>
            <p:ph type="dt" sz="half" idx="10"/>
          </p:nvPr>
        </p:nvSpPr>
        <p:spPr/>
        <p:txBody>
          <a:bodyPr/>
          <a:lstStyle/>
          <a:p>
            <a:fld id="{214521A1-061E-3F47-9CE7-102A1BC2DA79}" type="datetimeFigureOut">
              <a:rPr lang="en-US" smtClean="0"/>
              <a:t>3/31/2026</a:t>
            </a:fld>
            <a:endParaRPr lang="en-US"/>
          </a:p>
        </p:txBody>
      </p:sp>
      <p:sp>
        <p:nvSpPr>
          <p:cNvPr id="3" name="Footer Placeholder 2">
            <a:extLst>
              <a:ext uri="{FF2B5EF4-FFF2-40B4-BE49-F238E27FC236}">
                <a16:creationId xmlns:a16="http://schemas.microsoft.com/office/drawing/2014/main" id="{F350D5EB-791E-F291-805A-F742C3576987}"/>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430A6E21-CA6B-E3F2-7B8A-3334B8D7284F}"/>
              </a:ext>
            </a:extLst>
          </p:cNvPr>
          <p:cNvSpPr>
            <a:spLocks noGrp="1"/>
          </p:cNvSpPr>
          <p:nvPr>
            <p:ph type="sldNum" sz="quarter" idx="12"/>
          </p:nvPr>
        </p:nvSpPr>
        <p:spPr/>
        <p:txBody>
          <a:bodyPr/>
          <a:lstStyle/>
          <a:p>
            <a:fld id="{F4BB6B6B-5438-3845-94FB-777995985B87}" type="slidenum">
              <a:rPr lang="en-US" smtClean="0"/>
              <a:t>‹#›</a:t>
            </a:fld>
            <a:endParaRPr lang="en-US"/>
          </a:p>
        </p:txBody>
      </p:sp>
    </p:spTree>
    <p:extLst>
      <p:ext uri="{BB962C8B-B14F-4D97-AF65-F5344CB8AC3E}">
        <p14:creationId xmlns:p14="http://schemas.microsoft.com/office/powerpoint/2010/main" val="11052472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4FAC69-84B8-B057-ABFB-7B49EB94637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75443481-2200-4F5E-C728-403D4FD4D94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671D7E08-65ED-3225-74AA-5C460D47982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0B144DD-0722-CA8B-2EA9-AB3EDCEF1D57}"/>
              </a:ext>
            </a:extLst>
          </p:cNvPr>
          <p:cNvSpPr>
            <a:spLocks noGrp="1"/>
          </p:cNvSpPr>
          <p:nvPr>
            <p:ph type="dt" sz="half" idx="10"/>
          </p:nvPr>
        </p:nvSpPr>
        <p:spPr/>
        <p:txBody>
          <a:bodyPr/>
          <a:lstStyle/>
          <a:p>
            <a:fld id="{214521A1-061E-3F47-9CE7-102A1BC2DA79}" type="datetimeFigureOut">
              <a:rPr lang="en-US" smtClean="0"/>
              <a:t>3/31/2026</a:t>
            </a:fld>
            <a:endParaRPr lang="en-US"/>
          </a:p>
        </p:txBody>
      </p:sp>
      <p:sp>
        <p:nvSpPr>
          <p:cNvPr id="6" name="Footer Placeholder 5">
            <a:extLst>
              <a:ext uri="{FF2B5EF4-FFF2-40B4-BE49-F238E27FC236}">
                <a16:creationId xmlns:a16="http://schemas.microsoft.com/office/drawing/2014/main" id="{85B4444B-7E8C-386B-79C7-380C405F6A8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84EE2C3-2BD0-1AA2-0CD6-B970343A2D57}"/>
              </a:ext>
            </a:extLst>
          </p:cNvPr>
          <p:cNvSpPr>
            <a:spLocks noGrp="1"/>
          </p:cNvSpPr>
          <p:nvPr>
            <p:ph type="sldNum" sz="quarter" idx="12"/>
          </p:nvPr>
        </p:nvSpPr>
        <p:spPr/>
        <p:txBody>
          <a:bodyPr/>
          <a:lstStyle/>
          <a:p>
            <a:fld id="{F4BB6B6B-5438-3845-94FB-777995985B87}" type="slidenum">
              <a:rPr lang="en-US" smtClean="0"/>
              <a:t>‹#›</a:t>
            </a:fld>
            <a:endParaRPr lang="en-US"/>
          </a:p>
        </p:txBody>
      </p:sp>
    </p:spTree>
    <p:extLst>
      <p:ext uri="{BB962C8B-B14F-4D97-AF65-F5344CB8AC3E}">
        <p14:creationId xmlns:p14="http://schemas.microsoft.com/office/powerpoint/2010/main" val="21631887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7A599B-3996-304A-F1C8-F3A3D343047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0D6F5FCB-4942-F720-7ECE-20052C16122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F6C8E44C-6EBA-14AC-7404-C95E61A61F8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1379365-9743-5CA3-58EE-2FAD19038F73}"/>
              </a:ext>
            </a:extLst>
          </p:cNvPr>
          <p:cNvSpPr>
            <a:spLocks noGrp="1"/>
          </p:cNvSpPr>
          <p:nvPr>
            <p:ph type="dt" sz="half" idx="10"/>
          </p:nvPr>
        </p:nvSpPr>
        <p:spPr/>
        <p:txBody>
          <a:bodyPr/>
          <a:lstStyle/>
          <a:p>
            <a:fld id="{214521A1-061E-3F47-9CE7-102A1BC2DA79}" type="datetimeFigureOut">
              <a:rPr lang="en-US" smtClean="0"/>
              <a:t>3/31/2026</a:t>
            </a:fld>
            <a:endParaRPr lang="en-US"/>
          </a:p>
        </p:txBody>
      </p:sp>
      <p:sp>
        <p:nvSpPr>
          <p:cNvPr id="6" name="Footer Placeholder 5">
            <a:extLst>
              <a:ext uri="{FF2B5EF4-FFF2-40B4-BE49-F238E27FC236}">
                <a16:creationId xmlns:a16="http://schemas.microsoft.com/office/drawing/2014/main" id="{F834F22E-7A60-938B-85BB-F5B978D4A93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EE86A08-E2EE-0F7E-3805-C512924368CD}"/>
              </a:ext>
            </a:extLst>
          </p:cNvPr>
          <p:cNvSpPr>
            <a:spLocks noGrp="1"/>
          </p:cNvSpPr>
          <p:nvPr>
            <p:ph type="sldNum" sz="quarter" idx="12"/>
          </p:nvPr>
        </p:nvSpPr>
        <p:spPr/>
        <p:txBody>
          <a:bodyPr/>
          <a:lstStyle/>
          <a:p>
            <a:fld id="{F4BB6B6B-5438-3845-94FB-777995985B87}" type="slidenum">
              <a:rPr lang="en-US" smtClean="0"/>
              <a:t>‹#›</a:t>
            </a:fld>
            <a:endParaRPr lang="en-US"/>
          </a:p>
        </p:txBody>
      </p:sp>
    </p:spTree>
    <p:extLst>
      <p:ext uri="{BB962C8B-B14F-4D97-AF65-F5344CB8AC3E}">
        <p14:creationId xmlns:p14="http://schemas.microsoft.com/office/powerpoint/2010/main" val="71009824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23CE051-AB31-D0C2-F782-FA59674D3DB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a:extLst>
              <a:ext uri="{FF2B5EF4-FFF2-40B4-BE49-F238E27FC236}">
                <a16:creationId xmlns:a16="http://schemas.microsoft.com/office/drawing/2014/main" id="{1DA7DEDC-FB5A-5863-300C-E9BC2AD01B1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6045DFA-E6D3-2A37-40AE-0F978AA35FE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214521A1-061E-3F47-9CE7-102A1BC2DA79}" type="datetimeFigureOut">
              <a:rPr lang="en-US" smtClean="0"/>
              <a:t>3/31/2026</a:t>
            </a:fld>
            <a:endParaRPr lang="en-US"/>
          </a:p>
        </p:txBody>
      </p:sp>
      <p:sp>
        <p:nvSpPr>
          <p:cNvPr id="5" name="Footer Placeholder 4">
            <a:extLst>
              <a:ext uri="{FF2B5EF4-FFF2-40B4-BE49-F238E27FC236}">
                <a16:creationId xmlns:a16="http://schemas.microsoft.com/office/drawing/2014/main" id="{DFA29486-C782-6B65-BFA7-833D517331E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EAA27CE8-C8E2-8313-28B4-CBAB4AE2D25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F4BB6B6B-5438-3845-94FB-777995985B87}" type="slidenum">
              <a:rPr lang="en-US" smtClean="0"/>
              <a:t>‹#›</a:t>
            </a:fld>
            <a:endParaRPr lang="en-US"/>
          </a:p>
        </p:txBody>
      </p:sp>
      <p:sp>
        <p:nvSpPr>
          <p:cNvPr id="7" name="Rectangle 6">
            <a:extLst>
              <a:ext uri="{FF2B5EF4-FFF2-40B4-BE49-F238E27FC236}">
                <a16:creationId xmlns:a16="http://schemas.microsoft.com/office/drawing/2014/main" id="{5D5159F9-EEF6-1D51-1BE2-6BFAC3BFF203}"/>
              </a:ext>
            </a:extLst>
          </p:cNvPr>
          <p:cNvSpPr/>
          <p:nvPr userDrawn="1"/>
        </p:nvSpPr>
        <p:spPr>
          <a:xfrm>
            <a:off x="0" y="-1"/>
            <a:ext cx="12192000" cy="1266631"/>
          </a:xfrm>
          <a:prstGeom prst="rect">
            <a:avLst/>
          </a:prstGeom>
          <a:solidFill>
            <a:srgbClr val="63004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l"/>
            <a:r>
              <a:rPr kumimoji="0" lang="en-CA" sz="4800" b="1" i="0" u="none" strike="noStrike" kern="1200" cap="none" spc="0" normalizeH="0" baseline="0" noProof="0" dirty="0">
                <a:ln>
                  <a:noFill/>
                </a:ln>
                <a:solidFill>
                  <a:srgbClr val="FFFFFF"/>
                </a:solidFill>
                <a:effectLst/>
                <a:uLnTx/>
                <a:uFillTx/>
                <a:latin typeface="Raleway ExtraBold" pitchFamily="2" charset="77"/>
                <a:ea typeface="+mn-ea"/>
                <a:cs typeface="+mn-cs"/>
              </a:rPr>
              <a:t>     ARGEIAD</a:t>
            </a:r>
            <a:endParaRPr lang="en-US" dirty="0"/>
          </a:p>
        </p:txBody>
      </p:sp>
      <p:pic>
        <p:nvPicPr>
          <p:cNvPr id="8" name="Picture 7">
            <a:extLst>
              <a:ext uri="{FF2B5EF4-FFF2-40B4-BE49-F238E27FC236}">
                <a16:creationId xmlns:a16="http://schemas.microsoft.com/office/drawing/2014/main" id="{76E8FFFA-B01B-5FD9-B3E2-BB8DB9A5AC15}"/>
              </a:ext>
            </a:extLst>
          </p:cNvPr>
          <p:cNvPicPr>
            <a:picLocks noChangeAspect="1"/>
          </p:cNvPicPr>
          <p:nvPr userDrawn="1"/>
        </p:nvPicPr>
        <p:blipFill>
          <a:blip r:embed="rId13"/>
          <a:srcRect t="48055" r="31768"/>
          <a:stretch/>
        </p:blipFill>
        <p:spPr>
          <a:xfrm>
            <a:off x="6888678" y="-1"/>
            <a:ext cx="5303322" cy="953470"/>
          </a:xfrm>
          <a:prstGeom prst="rect">
            <a:avLst/>
          </a:prstGeom>
        </p:spPr>
      </p:pic>
      <p:pic>
        <p:nvPicPr>
          <p:cNvPr id="9" name="Picture 8" descr="A purple curved line on a black background&#10;&#10;AI-generated content may be incorrect.">
            <a:extLst>
              <a:ext uri="{FF2B5EF4-FFF2-40B4-BE49-F238E27FC236}">
                <a16:creationId xmlns:a16="http://schemas.microsoft.com/office/drawing/2014/main" id="{6D181159-E2CD-B394-D637-B864995D8F62}"/>
              </a:ext>
            </a:extLst>
          </p:cNvPr>
          <p:cNvPicPr>
            <a:picLocks noChangeAspect="1"/>
          </p:cNvPicPr>
          <p:nvPr userDrawn="1"/>
        </p:nvPicPr>
        <p:blipFill>
          <a:blip r:embed="rId14"/>
          <a:srcRect l="1012" r="67079" b="70141"/>
          <a:stretch/>
        </p:blipFill>
        <p:spPr>
          <a:xfrm>
            <a:off x="0" y="5510802"/>
            <a:ext cx="6096000" cy="1347198"/>
          </a:xfrm>
          <a:prstGeom prst="rect">
            <a:avLst/>
          </a:prstGeom>
        </p:spPr>
      </p:pic>
      <p:pic>
        <p:nvPicPr>
          <p:cNvPr id="10" name="Picture 9" descr="A black and white logo&#10;&#10;AI-generated content may be incorrect.">
            <a:extLst>
              <a:ext uri="{FF2B5EF4-FFF2-40B4-BE49-F238E27FC236}">
                <a16:creationId xmlns:a16="http://schemas.microsoft.com/office/drawing/2014/main" id="{9C4DFB55-4A88-B62A-5A0B-3EB8C073C5BB}"/>
              </a:ext>
            </a:extLst>
          </p:cNvPr>
          <p:cNvPicPr>
            <a:picLocks noChangeAspect="1"/>
          </p:cNvPicPr>
          <p:nvPr userDrawn="1"/>
        </p:nvPicPr>
        <p:blipFill>
          <a:blip r:embed="rId15"/>
          <a:stretch>
            <a:fillRect/>
          </a:stretch>
        </p:blipFill>
        <p:spPr>
          <a:xfrm>
            <a:off x="529457" y="5875293"/>
            <a:ext cx="1719272" cy="604803"/>
          </a:xfrm>
          <a:prstGeom prst="rect">
            <a:avLst/>
          </a:prstGeom>
        </p:spPr>
      </p:pic>
    </p:spTree>
    <p:extLst>
      <p:ext uri="{BB962C8B-B14F-4D97-AF65-F5344CB8AC3E}">
        <p14:creationId xmlns:p14="http://schemas.microsoft.com/office/powerpoint/2010/main" val="386147542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7.xml"/><Relationship Id="rId5" Type="http://schemas.openxmlformats.org/officeDocument/2006/relationships/image" Target="../media/image1.png"/><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8" Type="http://schemas.openxmlformats.org/officeDocument/2006/relationships/customXml" Target="../ink/ink4.xml"/><Relationship Id="rId3" Type="http://schemas.openxmlformats.org/officeDocument/2006/relationships/customXml" Target="../ink/ink1.xml"/><Relationship Id="rId7" Type="http://schemas.openxmlformats.org/officeDocument/2006/relationships/customXml" Target="../ink/ink3.xml"/><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customXml" Target="../ink/ink2.xml"/><Relationship Id="rId5" Type="http://schemas.openxmlformats.org/officeDocument/2006/relationships/image" Target="../media/image5.png"/></Relationships>
</file>

<file path=ppt/slides/_rels/slide4.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1.xml"/><Relationship Id="rId6" Type="http://schemas.openxmlformats.org/officeDocument/2006/relationships/chart" Target="../charts/chart2.xml"/><Relationship Id="rId5" Type="http://schemas.openxmlformats.org/officeDocument/2006/relationships/image" Target="../media/image1.png"/><Relationship Id="rId4" Type="http://schemas.openxmlformats.org/officeDocument/2006/relationships/image" Target="../media/image3.png"/></Relationships>
</file>

<file path=ppt/slides/_rels/slide6.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3C8DA10-902D-F68C-7E2B-91621557ADF7}"/>
            </a:ext>
          </a:extLst>
        </p:cNvPr>
        <p:cNvGrpSpPr/>
        <p:nvPr/>
      </p:nvGrpSpPr>
      <p:grpSpPr>
        <a:xfrm>
          <a:off x="0" y="0"/>
          <a:ext cx="0" cy="0"/>
          <a:chOff x="0" y="0"/>
          <a:chExt cx="0" cy="0"/>
        </a:xfrm>
      </p:grpSpPr>
      <p:pic>
        <p:nvPicPr>
          <p:cNvPr id="8" name="Picture 7" descr="A purple curved line on a black background&#10;&#10;AI-generated content may be incorrect.">
            <a:extLst>
              <a:ext uri="{FF2B5EF4-FFF2-40B4-BE49-F238E27FC236}">
                <a16:creationId xmlns:a16="http://schemas.microsoft.com/office/drawing/2014/main" id="{54537A8E-92C9-5FCE-8C22-6A61B652CAF8}"/>
              </a:ext>
            </a:extLst>
          </p:cNvPr>
          <p:cNvPicPr>
            <a:picLocks noChangeAspect="1"/>
          </p:cNvPicPr>
          <p:nvPr/>
        </p:nvPicPr>
        <p:blipFill>
          <a:blip r:embed="rId3"/>
          <a:srcRect l="1012" r="67079" b="70141"/>
          <a:stretch/>
        </p:blipFill>
        <p:spPr>
          <a:xfrm>
            <a:off x="-619" y="5462699"/>
            <a:ext cx="12192000" cy="1395302"/>
          </a:xfrm>
          <a:prstGeom prst="rect">
            <a:avLst/>
          </a:prstGeom>
        </p:spPr>
      </p:pic>
      <p:pic>
        <p:nvPicPr>
          <p:cNvPr id="9" name="Picture 8" descr="A black and white logo&#10;&#10;AI-generated content may be incorrect.">
            <a:extLst>
              <a:ext uri="{FF2B5EF4-FFF2-40B4-BE49-F238E27FC236}">
                <a16:creationId xmlns:a16="http://schemas.microsoft.com/office/drawing/2014/main" id="{D09C8285-9991-6E07-24E5-0BC9B3618A4D}"/>
              </a:ext>
            </a:extLst>
          </p:cNvPr>
          <p:cNvPicPr>
            <a:picLocks noChangeAspect="1"/>
          </p:cNvPicPr>
          <p:nvPr/>
        </p:nvPicPr>
        <p:blipFill>
          <a:blip r:embed="rId4"/>
          <a:stretch>
            <a:fillRect/>
          </a:stretch>
        </p:blipFill>
        <p:spPr>
          <a:xfrm>
            <a:off x="529457" y="6005945"/>
            <a:ext cx="1719272" cy="647660"/>
          </a:xfrm>
          <a:prstGeom prst="rect">
            <a:avLst/>
          </a:prstGeom>
        </p:spPr>
      </p:pic>
      <p:sp>
        <p:nvSpPr>
          <p:cNvPr id="11" name="Rectangle 10">
            <a:extLst>
              <a:ext uri="{FF2B5EF4-FFF2-40B4-BE49-F238E27FC236}">
                <a16:creationId xmlns:a16="http://schemas.microsoft.com/office/drawing/2014/main" id="{5075B149-5E7B-DF80-B939-E93F682B036D}"/>
              </a:ext>
            </a:extLst>
          </p:cNvPr>
          <p:cNvSpPr/>
          <p:nvPr/>
        </p:nvSpPr>
        <p:spPr>
          <a:xfrm>
            <a:off x="0" y="-1"/>
            <a:ext cx="12192000" cy="1266631"/>
          </a:xfrm>
          <a:prstGeom prst="rect">
            <a:avLst/>
          </a:prstGeom>
          <a:solidFill>
            <a:srgbClr val="63004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a:extLst>
              <a:ext uri="{FF2B5EF4-FFF2-40B4-BE49-F238E27FC236}">
                <a16:creationId xmlns:a16="http://schemas.microsoft.com/office/drawing/2014/main" id="{02F4B252-0450-DD4E-ECF3-B9B5FF8AFD0E}"/>
              </a:ext>
            </a:extLst>
          </p:cNvPr>
          <p:cNvPicPr>
            <a:picLocks noChangeAspect="1"/>
          </p:cNvPicPr>
          <p:nvPr/>
        </p:nvPicPr>
        <p:blipFill>
          <a:blip r:embed="rId5"/>
          <a:srcRect t="48055" r="31768"/>
          <a:stretch/>
        </p:blipFill>
        <p:spPr>
          <a:xfrm>
            <a:off x="6888678" y="-1"/>
            <a:ext cx="5303322" cy="953470"/>
          </a:xfrm>
          <a:prstGeom prst="rect">
            <a:avLst/>
          </a:prstGeom>
        </p:spPr>
      </p:pic>
      <p:sp>
        <p:nvSpPr>
          <p:cNvPr id="13" name="TextBox 12">
            <a:extLst>
              <a:ext uri="{FF2B5EF4-FFF2-40B4-BE49-F238E27FC236}">
                <a16:creationId xmlns:a16="http://schemas.microsoft.com/office/drawing/2014/main" id="{2C2EDD45-C7BC-6A2D-8D5C-12CC813540F6}"/>
              </a:ext>
            </a:extLst>
          </p:cNvPr>
          <p:cNvSpPr txBox="1"/>
          <p:nvPr/>
        </p:nvSpPr>
        <p:spPr>
          <a:xfrm>
            <a:off x="436099" y="253002"/>
            <a:ext cx="2972119" cy="830997"/>
          </a:xfrm>
          <a:prstGeom prst="rect">
            <a:avLst/>
          </a:prstGeom>
          <a:noFill/>
        </p:spPr>
        <p:txBody>
          <a:bodyPr wrap="square" rtlCol="0">
            <a:spAutoFit/>
          </a:bodyPr>
          <a:lstStyle/>
          <a:p>
            <a:pPr rtl="0">
              <a:buNone/>
            </a:pPr>
            <a:r>
              <a:rPr lang="en-CA" sz="4800" b="1" dirty="0">
                <a:solidFill>
                  <a:srgbClr val="FFFFFF"/>
                </a:solidFill>
                <a:effectLst/>
                <a:latin typeface="Raleway ExtraBold" pitchFamily="2" charset="77"/>
              </a:rPr>
              <a:t>ARGEIAD</a:t>
            </a:r>
            <a:endParaRPr lang="en-CA" sz="4800" b="1" dirty="0">
              <a:effectLst/>
              <a:latin typeface="Raleway ExtraBold" pitchFamily="2" charset="77"/>
            </a:endParaRPr>
          </a:p>
        </p:txBody>
      </p:sp>
      <p:sp>
        <p:nvSpPr>
          <p:cNvPr id="3" name="TextBox 2">
            <a:extLst>
              <a:ext uri="{FF2B5EF4-FFF2-40B4-BE49-F238E27FC236}">
                <a16:creationId xmlns:a16="http://schemas.microsoft.com/office/drawing/2014/main" id="{FDAFF793-E3D9-E0E4-55C1-A631B32CB178}"/>
              </a:ext>
            </a:extLst>
          </p:cNvPr>
          <p:cNvSpPr txBox="1"/>
          <p:nvPr/>
        </p:nvSpPr>
        <p:spPr>
          <a:xfrm>
            <a:off x="3408218" y="4241856"/>
            <a:ext cx="6352309" cy="707886"/>
          </a:xfrm>
          <a:prstGeom prst="rect">
            <a:avLst/>
          </a:prstGeom>
          <a:noFill/>
        </p:spPr>
        <p:txBody>
          <a:bodyPr wrap="square" rtlCol="0">
            <a:spAutoFit/>
          </a:bodyPr>
          <a:lstStyle/>
          <a:p>
            <a:r>
              <a:rPr lang="en-CA" sz="2000" dirty="0">
                <a:solidFill>
                  <a:srgbClr val="800000"/>
                </a:solidFill>
              </a:rPr>
              <a:t>Prepared for Plenary Session 2: 28</a:t>
            </a:r>
            <a:r>
              <a:rPr lang="en-CA" sz="2000" baseline="30000" dirty="0">
                <a:solidFill>
                  <a:srgbClr val="800000"/>
                </a:solidFill>
              </a:rPr>
              <a:t>th</a:t>
            </a:r>
            <a:r>
              <a:rPr lang="en-CA" sz="2000" dirty="0">
                <a:solidFill>
                  <a:srgbClr val="800000"/>
                </a:solidFill>
              </a:rPr>
              <a:t> National Metropolis Conference, Halifax, 2026</a:t>
            </a:r>
          </a:p>
        </p:txBody>
      </p:sp>
      <p:sp>
        <p:nvSpPr>
          <p:cNvPr id="5" name="TextBox 4">
            <a:extLst>
              <a:ext uri="{FF2B5EF4-FFF2-40B4-BE49-F238E27FC236}">
                <a16:creationId xmlns:a16="http://schemas.microsoft.com/office/drawing/2014/main" id="{2D9A68E5-44CB-5A55-9C3E-A2A1F665164A}"/>
              </a:ext>
            </a:extLst>
          </p:cNvPr>
          <p:cNvSpPr txBox="1"/>
          <p:nvPr/>
        </p:nvSpPr>
        <p:spPr>
          <a:xfrm>
            <a:off x="1922158" y="2400322"/>
            <a:ext cx="8834553" cy="1569660"/>
          </a:xfrm>
          <a:prstGeom prst="rect">
            <a:avLst/>
          </a:prstGeom>
          <a:noFill/>
        </p:spPr>
        <p:txBody>
          <a:bodyPr wrap="square">
            <a:spAutoFit/>
          </a:bodyPr>
          <a:lstStyle/>
          <a:p>
            <a:pPr algn="ctr"/>
            <a:r>
              <a:rPr kumimoji="0" lang="en-CA" sz="4800" b="1" i="0" u="none" strike="noStrike" kern="1200" cap="none" spc="0" normalizeH="0" baseline="0" noProof="0" dirty="0">
                <a:ln>
                  <a:noFill/>
                </a:ln>
                <a:solidFill>
                  <a:srgbClr val="0BA2C7"/>
                </a:solidFill>
                <a:effectLst/>
                <a:uLnTx/>
                <a:uFillTx/>
                <a:latin typeface="Calibri"/>
                <a:ea typeface="+mj-ea"/>
                <a:cs typeface="+mj-cs"/>
              </a:rPr>
              <a:t>Making the Case for Immigration: What Do Employers Want?</a:t>
            </a:r>
            <a:endParaRPr lang="en-CA" sz="4800" b="1" dirty="0">
              <a:ln w="22225">
                <a:solidFill>
                  <a:schemeClr val="accent2"/>
                </a:solidFill>
                <a:prstDash val="solid"/>
              </a:ln>
              <a:solidFill>
                <a:srgbClr val="0BA2C7"/>
              </a:solidFill>
            </a:endParaRPr>
          </a:p>
        </p:txBody>
      </p:sp>
    </p:spTree>
    <p:extLst>
      <p:ext uri="{BB962C8B-B14F-4D97-AF65-F5344CB8AC3E}">
        <p14:creationId xmlns:p14="http://schemas.microsoft.com/office/powerpoint/2010/main" val="105399467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6FF405-33BD-D99A-E488-A461D450F0FC}"/>
              </a:ext>
            </a:extLst>
          </p:cNvPr>
          <p:cNvSpPr>
            <a:spLocks noGrp="1"/>
          </p:cNvSpPr>
          <p:nvPr>
            <p:ph type="title"/>
          </p:nvPr>
        </p:nvSpPr>
        <p:spPr>
          <a:xfrm>
            <a:off x="838200" y="1680397"/>
            <a:ext cx="10515600" cy="659444"/>
          </a:xfrm>
        </p:spPr>
        <p:txBody>
          <a:bodyPr>
            <a:normAutofit/>
          </a:bodyPr>
          <a:lstStyle/>
          <a:p>
            <a:r>
              <a:rPr lang="en-CA" sz="4000" dirty="0"/>
              <a:t>Policy considerations: sustainable levels</a:t>
            </a:r>
          </a:p>
        </p:txBody>
      </p:sp>
      <p:sp>
        <p:nvSpPr>
          <p:cNvPr id="3" name="Content Placeholder 2">
            <a:extLst>
              <a:ext uri="{FF2B5EF4-FFF2-40B4-BE49-F238E27FC236}">
                <a16:creationId xmlns:a16="http://schemas.microsoft.com/office/drawing/2014/main" id="{11CDAC6F-DE9F-FE38-1624-06C1500832B9}"/>
              </a:ext>
            </a:extLst>
          </p:cNvPr>
          <p:cNvSpPr>
            <a:spLocks noGrp="1"/>
          </p:cNvSpPr>
          <p:nvPr>
            <p:ph idx="1"/>
          </p:nvPr>
        </p:nvSpPr>
        <p:spPr>
          <a:xfrm>
            <a:off x="2182259" y="2010119"/>
            <a:ext cx="10515600" cy="4351338"/>
          </a:xfrm>
        </p:spPr>
        <p:txBody>
          <a:bodyPr>
            <a:normAutofit/>
          </a:bodyPr>
          <a:lstStyle/>
          <a:p>
            <a:endParaRPr lang="en-CA" dirty="0"/>
          </a:p>
          <a:p>
            <a:pPr>
              <a:spcBef>
                <a:spcPts val="600"/>
              </a:spcBef>
            </a:pPr>
            <a:r>
              <a:rPr lang="en-CA" dirty="0"/>
              <a:t>Reduce policy uncertainty</a:t>
            </a:r>
          </a:p>
          <a:p>
            <a:pPr marL="0" indent="0">
              <a:spcBef>
                <a:spcPts val="600"/>
              </a:spcBef>
              <a:buNone/>
            </a:pPr>
            <a:endParaRPr lang="en-CA" dirty="0"/>
          </a:p>
          <a:p>
            <a:pPr>
              <a:lnSpc>
                <a:spcPct val="100000"/>
              </a:lnSpc>
              <a:spcBef>
                <a:spcPts val="50"/>
              </a:spcBef>
              <a:spcAft>
                <a:spcPts val="50"/>
              </a:spcAft>
            </a:pPr>
            <a:r>
              <a:rPr lang="en-CA" dirty="0"/>
              <a:t>Greater alignment of immigration programs with local labour market needs</a:t>
            </a:r>
          </a:p>
          <a:p>
            <a:pPr marL="0" indent="0">
              <a:lnSpc>
                <a:spcPct val="100000"/>
              </a:lnSpc>
              <a:spcBef>
                <a:spcPts val="50"/>
              </a:spcBef>
              <a:spcAft>
                <a:spcPts val="50"/>
              </a:spcAft>
              <a:buNone/>
            </a:pPr>
            <a:endParaRPr lang="en-CA" dirty="0"/>
          </a:p>
          <a:p>
            <a:pPr marL="228600" marR="0" lvl="0" indent="-228600" algn="l" defTabSz="914400" rtl="0" eaLnBrk="1" fontAlgn="auto" latinLnBrk="0" hangingPunct="1">
              <a:lnSpc>
                <a:spcPct val="100000"/>
              </a:lnSpc>
              <a:spcBef>
                <a:spcPts val="50"/>
              </a:spcBef>
              <a:spcAft>
                <a:spcPts val="50"/>
              </a:spcAft>
              <a:buClrTx/>
              <a:buSzTx/>
              <a:buFont typeface="Arial" panose="020B0604020202020204" pitchFamily="34" charset="0"/>
              <a:buChar char="•"/>
              <a:tabLst/>
              <a:defRPr/>
            </a:pPr>
            <a:r>
              <a:rPr kumimoji="0" lang="en-CA" sz="2800" b="0" i="0" u="none" strike="noStrike" kern="1200" cap="none" spc="0" normalizeH="0" baseline="0" noProof="0" dirty="0">
                <a:ln>
                  <a:noFill/>
                </a:ln>
                <a:solidFill>
                  <a:prstClr val="black"/>
                </a:solidFill>
                <a:effectLst/>
                <a:uLnTx/>
                <a:uFillTx/>
                <a:latin typeface="Aptos" panose="02110004020202020204"/>
                <a:ea typeface="+mn-ea"/>
                <a:cs typeface="+mn-cs"/>
              </a:rPr>
              <a:t>Improve retention</a:t>
            </a:r>
          </a:p>
          <a:p>
            <a:pPr lvl="1">
              <a:lnSpc>
                <a:spcPct val="100000"/>
              </a:lnSpc>
              <a:spcBef>
                <a:spcPts val="50"/>
              </a:spcBef>
              <a:spcAft>
                <a:spcPts val="50"/>
              </a:spcAft>
              <a:defRPr/>
            </a:pPr>
            <a:r>
              <a:rPr lang="en-CA" dirty="0"/>
              <a:t>Community level efforts for settlement and integration </a:t>
            </a:r>
          </a:p>
          <a:p>
            <a:pPr marL="0" marR="0" lvl="0" indent="0" algn="l" defTabSz="914400" rtl="0" eaLnBrk="1" fontAlgn="auto" latinLnBrk="0" hangingPunct="1">
              <a:lnSpc>
                <a:spcPct val="90000"/>
              </a:lnSpc>
              <a:spcBef>
                <a:spcPts val="1000"/>
              </a:spcBef>
              <a:spcAft>
                <a:spcPts val="0"/>
              </a:spcAft>
              <a:buClrTx/>
              <a:buSzTx/>
              <a:buNone/>
              <a:tabLst/>
              <a:defRPr/>
            </a:pPr>
            <a:endParaRPr kumimoji="0" lang="en-CA" sz="2800" b="0" i="0" u="none" strike="noStrike" kern="1200" cap="none" spc="0" normalizeH="0" baseline="0" noProof="0" dirty="0">
              <a:ln>
                <a:noFill/>
              </a:ln>
              <a:solidFill>
                <a:prstClr val="black"/>
              </a:solidFill>
              <a:effectLst/>
              <a:uLnTx/>
              <a:uFillTx/>
              <a:latin typeface="Aptos" panose="02110004020202020204"/>
              <a:ea typeface="+mn-ea"/>
              <a:cs typeface="+mn-cs"/>
            </a:endParaRPr>
          </a:p>
          <a:p>
            <a:endParaRPr lang="en-CA" dirty="0"/>
          </a:p>
          <a:p>
            <a:endParaRPr lang="en-CA" dirty="0"/>
          </a:p>
          <a:p>
            <a:endParaRPr lang="en-CA" dirty="0"/>
          </a:p>
        </p:txBody>
      </p:sp>
    </p:spTree>
    <p:extLst>
      <p:ext uri="{BB962C8B-B14F-4D97-AF65-F5344CB8AC3E}">
        <p14:creationId xmlns:p14="http://schemas.microsoft.com/office/powerpoint/2010/main" val="99304215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BD3D4D-DABD-56C1-851A-5B011DBB70E6}"/>
              </a:ext>
            </a:extLst>
          </p:cNvPr>
          <p:cNvSpPr>
            <a:spLocks noGrp="1"/>
          </p:cNvSpPr>
          <p:nvPr>
            <p:ph type="title"/>
          </p:nvPr>
        </p:nvSpPr>
        <p:spPr>
          <a:xfrm>
            <a:off x="838200" y="1476260"/>
            <a:ext cx="10515600" cy="911226"/>
          </a:xfrm>
        </p:spPr>
        <p:txBody>
          <a:bodyPr>
            <a:normAutofit/>
          </a:bodyPr>
          <a:lstStyle/>
          <a:p>
            <a:r>
              <a:rPr lang="en-CA" sz="4000" b="1" dirty="0"/>
              <a:t>The case for immigration</a:t>
            </a:r>
          </a:p>
        </p:txBody>
      </p:sp>
      <p:sp>
        <p:nvSpPr>
          <p:cNvPr id="3" name="Content Placeholder 2">
            <a:extLst>
              <a:ext uri="{FF2B5EF4-FFF2-40B4-BE49-F238E27FC236}">
                <a16:creationId xmlns:a16="http://schemas.microsoft.com/office/drawing/2014/main" id="{86175262-BFBE-2BA6-58BB-AE868A555651}"/>
              </a:ext>
            </a:extLst>
          </p:cNvPr>
          <p:cNvSpPr>
            <a:spLocks noGrp="1"/>
          </p:cNvSpPr>
          <p:nvPr>
            <p:ph idx="1"/>
          </p:nvPr>
        </p:nvSpPr>
        <p:spPr>
          <a:xfrm>
            <a:off x="1676400" y="2387486"/>
            <a:ext cx="10515600" cy="4351338"/>
          </a:xfrm>
        </p:spPr>
        <p:txBody>
          <a:bodyPr/>
          <a:lstStyle/>
          <a:p>
            <a:r>
              <a:rPr lang="en-CA" dirty="0"/>
              <a:t>Population growth</a:t>
            </a:r>
          </a:p>
          <a:p>
            <a:pPr lvl="1"/>
            <a:r>
              <a:rPr lang="en-CA" dirty="0"/>
              <a:t>Essential for economic growth</a:t>
            </a:r>
          </a:p>
          <a:p>
            <a:pPr lvl="2"/>
            <a:r>
              <a:rPr lang="en-CA" sz="2200" dirty="0"/>
              <a:t>Supply side: Labour force growth essential for:</a:t>
            </a:r>
          </a:p>
          <a:p>
            <a:pPr lvl="3"/>
            <a:r>
              <a:rPr lang="en-CA" sz="2000" dirty="0"/>
              <a:t>Human capital growth</a:t>
            </a:r>
          </a:p>
          <a:p>
            <a:pPr lvl="3"/>
            <a:r>
              <a:rPr lang="en-CA" sz="2000" dirty="0"/>
              <a:t>Production and income</a:t>
            </a:r>
          </a:p>
          <a:p>
            <a:pPr lvl="3"/>
            <a:r>
              <a:rPr lang="en-CA" sz="2000" dirty="0"/>
              <a:t>Innovation </a:t>
            </a:r>
          </a:p>
          <a:p>
            <a:pPr lvl="3"/>
            <a:endParaRPr lang="en-CA" dirty="0"/>
          </a:p>
          <a:p>
            <a:pPr lvl="2"/>
            <a:r>
              <a:rPr lang="en-CA" sz="2200" dirty="0"/>
              <a:t>Demand side: </a:t>
            </a:r>
          </a:p>
          <a:p>
            <a:pPr lvl="3"/>
            <a:r>
              <a:rPr lang="en-CA" sz="2000" dirty="0"/>
              <a:t>More people                        greater demand for goods and services  </a:t>
            </a:r>
            <a:endParaRPr lang="en-CA" dirty="0"/>
          </a:p>
        </p:txBody>
      </p:sp>
      <p:sp>
        <p:nvSpPr>
          <p:cNvPr id="6" name="Arrow: Right 5">
            <a:extLst>
              <a:ext uri="{FF2B5EF4-FFF2-40B4-BE49-F238E27FC236}">
                <a16:creationId xmlns:a16="http://schemas.microsoft.com/office/drawing/2014/main" id="{CFC64A03-AC9E-0FAB-E089-7E07156F9B58}"/>
              </a:ext>
            </a:extLst>
          </p:cNvPr>
          <p:cNvSpPr/>
          <p:nvPr/>
        </p:nvSpPr>
        <p:spPr>
          <a:xfrm>
            <a:off x="4913523" y="5381740"/>
            <a:ext cx="978408" cy="143109"/>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CA"/>
          </a:p>
        </p:txBody>
      </p:sp>
    </p:spTree>
    <p:extLst>
      <p:ext uri="{BB962C8B-B14F-4D97-AF65-F5344CB8AC3E}">
        <p14:creationId xmlns:p14="http://schemas.microsoft.com/office/powerpoint/2010/main" val="263189364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16EA83-5B23-0DD3-78E0-9E4E6EFD35F8}"/>
              </a:ext>
            </a:extLst>
          </p:cNvPr>
          <p:cNvSpPr>
            <a:spLocks noGrp="1"/>
          </p:cNvSpPr>
          <p:nvPr>
            <p:ph type="title"/>
          </p:nvPr>
        </p:nvSpPr>
        <p:spPr>
          <a:xfrm>
            <a:off x="838200" y="1408290"/>
            <a:ext cx="10515600" cy="651145"/>
          </a:xfrm>
        </p:spPr>
        <p:txBody>
          <a:bodyPr>
            <a:normAutofit fontScale="90000"/>
          </a:bodyPr>
          <a:lstStyle/>
          <a:p>
            <a:r>
              <a:rPr lang="en-CA" dirty="0"/>
              <a:t>The case for immigration (contd.)</a:t>
            </a:r>
          </a:p>
        </p:txBody>
      </p:sp>
      <p:sp>
        <p:nvSpPr>
          <p:cNvPr id="3" name="Content Placeholder 2">
            <a:extLst>
              <a:ext uri="{FF2B5EF4-FFF2-40B4-BE49-F238E27FC236}">
                <a16:creationId xmlns:a16="http://schemas.microsoft.com/office/drawing/2014/main" id="{8E2454C2-B508-9BA2-87A0-922232376773}"/>
              </a:ext>
            </a:extLst>
          </p:cNvPr>
          <p:cNvSpPr>
            <a:spLocks noGrp="1"/>
          </p:cNvSpPr>
          <p:nvPr>
            <p:ph idx="1"/>
          </p:nvPr>
        </p:nvSpPr>
        <p:spPr>
          <a:xfrm>
            <a:off x="910728" y="2506662"/>
            <a:ext cx="10515600" cy="4351338"/>
          </a:xfrm>
        </p:spPr>
        <p:txBody>
          <a:bodyPr/>
          <a:lstStyle/>
          <a:p>
            <a:r>
              <a:rPr lang="en-CA" b="1" dirty="0"/>
              <a:t>Components of population growth</a:t>
            </a:r>
            <a:r>
              <a:rPr lang="en-CA" dirty="0"/>
              <a:t>:</a:t>
            </a:r>
          </a:p>
          <a:p>
            <a:endParaRPr lang="en-CA" dirty="0"/>
          </a:p>
          <a:p>
            <a:pPr lvl="1"/>
            <a:r>
              <a:rPr lang="en-CA" sz="2800" dirty="0"/>
              <a:t>Population growth = (Birth – Death) + (Immigration – Emigration)</a:t>
            </a:r>
          </a:p>
          <a:p>
            <a:pPr marL="3200400" lvl="7" indent="0">
              <a:buNone/>
            </a:pPr>
            <a:r>
              <a:rPr lang="en-CA" dirty="0"/>
              <a:t>					</a:t>
            </a:r>
          </a:p>
          <a:p>
            <a:pPr marL="3200400" lvl="7" indent="0">
              <a:buNone/>
            </a:pPr>
            <a:r>
              <a:rPr lang="en-CA" dirty="0"/>
              <a:t>		</a:t>
            </a:r>
          </a:p>
          <a:p>
            <a:pPr marL="3200400" lvl="7" indent="0">
              <a:buNone/>
            </a:pPr>
            <a:r>
              <a:rPr lang="en-CA" sz="2400" b="1"/>
              <a:t>	     Natural </a:t>
            </a:r>
            <a:r>
              <a:rPr lang="en-CA" sz="2400" b="1" dirty="0"/>
              <a:t>growth		Net immigration</a:t>
            </a:r>
          </a:p>
        </p:txBody>
      </p:sp>
      <mc:AlternateContent xmlns:mc="http://schemas.openxmlformats.org/markup-compatibility/2006" xmlns:p14="http://schemas.microsoft.com/office/powerpoint/2010/main">
        <mc:Choice Requires="p14">
          <p:contentPart p14:bwMode="auto" r:id="rId3">
            <p14:nvContentPartPr>
              <p14:cNvPr id="8" name="Ink 7">
                <a:extLst>
                  <a:ext uri="{FF2B5EF4-FFF2-40B4-BE49-F238E27FC236}">
                    <a16:creationId xmlns:a16="http://schemas.microsoft.com/office/drawing/2014/main" id="{21F9E7BA-E137-D513-F98F-1863213A659F}"/>
                  </a:ext>
                </a:extLst>
              </p14:cNvPr>
              <p14:cNvContentPartPr/>
              <p14:nvPr/>
            </p14:nvContentPartPr>
            <p14:xfrm>
              <a:off x="6786499" y="3304718"/>
              <a:ext cx="360" cy="360"/>
            </p14:xfrm>
          </p:contentPart>
        </mc:Choice>
        <mc:Fallback xmlns="">
          <p:pic>
            <p:nvPicPr>
              <p:cNvPr id="8" name="Ink 7">
                <a:extLst>
                  <a:ext uri="{FF2B5EF4-FFF2-40B4-BE49-F238E27FC236}">
                    <a16:creationId xmlns:a16="http://schemas.microsoft.com/office/drawing/2014/main" id="{21F9E7BA-E137-D513-F98F-1863213A659F}"/>
                  </a:ext>
                </a:extLst>
              </p:cNvPr>
              <p:cNvPicPr/>
              <p:nvPr/>
            </p:nvPicPr>
            <p:blipFill>
              <a:blip r:embed="rId5"/>
              <a:stretch>
                <a:fillRect/>
              </a:stretch>
            </p:blipFill>
            <p:spPr>
              <a:xfrm>
                <a:off x="6777499" y="3295718"/>
                <a:ext cx="18000" cy="18000"/>
              </a:xfrm>
              <a:prstGeom prst="rect">
                <a:avLst/>
              </a:prstGeom>
            </p:spPr>
          </p:pic>
        </mc:Fallback>
      </mc:AlternateContent>
      <mc:AlternateContent xmlns:mc="http://schemas.openxmlformats.org/markup-compatibility/2006" xmlns:p14="http://schemas.microsoft.com/office/powerpoint/2010/main">
        <mc:Choice Requires="p14">
          <p:contentPart p14:bwMode="auto" r:id="rId6">
            <p14:nvContentPartPr>
              <p14:cNvPr id="10" name="Ink 9">
                <a:extLst>
                  <a:ext uri="{FF2B5EF4-FFF2-40B4-BE49-F238E27FC236}">
                    <a16:creationId xmlns:a16="http://schemas.microsoft.com/office/drawing/2014/main" id="{05330CEC-D86C-E7F4-AFD3-8D6A4D11E401}"/>
                  </a:ext>
                </a:extLst>
              </p14:cNvPr>
              <p14:cNvContentPartPr/>
              <p14:nvPr/>
            </p14:nvContentPartPr>
            <p14:xfrm>
              <a:off x="4119979" y="4207958"/>
              <a:ext cx="360" cy="360"/>
            </p14:xfrm>
          </p:contentPart>
        </mc:Choice>
        <mc:Fallback xmlns="">
          <p:pic>
            <p:nvPicPr>
              <p:cNvPr id="10" name="Ink 9">
                <a:extLst>
                  <a:ext uri="{FF2B5EF4-FFF2-40B4-BE49-F238E27FC236}">
                    <a16:creationId xmlns:a16="http://schemas.microsoft.com/office/drawing/2014/main" id="{05330CEC-D86C-E7F4-AFD3-8D6A4D11E401}"/>
                  </a:ext>
                </a:extLst>
              </p:cNvPr>
              <p:cNvPicPr/>
              <p:nvPr/>
            </p:nvPicPr>
            <p:blipFill>
              <a:blip r:embed="rId5"/>
              <a:stretch>
                <a:fillRect/>
              </a:stretch>
            </p:blipFill>
            <p:spPr>
              <a:xfrm>
                <a:off x="4111339" y="4198958"/>
                <a:ext cx="18000" cy="18000"/>
              </a:xfrm>
              <a:prstGeom prst="rect">
                <a:avLst/>
              </a:prstGeom>
            </p:spPr>
          </p:pic>
        </mc:Fallback>
      </mc:AlternateContent>
      <mc:AlternateContent xmlns:mc="http://schemas.openxmlformats.org/markup-compatibility/2006" xmlns:p14="http://schemas.microsoft.com/office/powerpoint/2010/main">
        <mc:Choice Requires="p14">
          <p:contentPart p14:bwMode="auto" r:id="rId7">
            <p14:nvContentPartPr>
              <p14:cNvPr id="11" name="Ink 10">
                <a:extLst>
                  <a:ext uri="{FF2B5EF4-FFF2-40B4-BE49-F238E27FC236}">
                    <a16:creationId xmlns:a16="http://schemas.microsoft.com/office/drawing/2014/main" id="{20478723-2420-9171-F7AE-C91C7B19824D}"/>
                  </a:ext>
                </a:extLst>
              </p14:cNvPr>
              <p14:cNvContentPartPr/>
              <p14:nvPr/>
            </p14:nvContentPartPr>
            <p14:xfrm>
              <a:off x="-418901" y="1894238"/>
              <a:ext cx="360" cy="360"/>
            </p14:xfrm>
          </p:contentPart>
        </mc:Choice>
        <mc:Fallback xmlns="">
          <p:pic>
            <p:nvPicPr>
              <p:cNvPr id="11" name="Ink 10">
                <a:extLst>
                  <a:ext uri="{FF2B5EF4-FFF2-40B4-BE49-F238E27FC236}">
                    <a16:creationId xmlns:a16="http://schemas.microsoft.com/office/drawing/2014/main" id="{20478723-2420-9171-F7AE-C91C7B19824D}"/>
                  </a:ext>
                </a:extLst>
              </p:cNvPr>
              <p:cNvPicPr/>
              <p:nvPr/>
            </p:nvPicPr>
            <p:blipFill>
              <a:blip r:embed="rId5"/>
              <a:stretch>
                <a:fillRect/>
              </a:stretch>
            </p:blipFill>
            <p:spPr>
              <a:xfrm>
                <a:off x="-427541" y="1885598"/>
                <a:ext cx="18000" cy="18000"/>
              </a:xfrm>
              <a:prstGeom prst="rect">
                <a:avLst/>
              </a:prstGeom>
            </p:spPr>
          </p:pic>
        </mc:Fallback>
      </mc:AlternateContent>
      <mc:AlternateContent xmlns:mc="http://schemas.openxmlformats.org/markup-compatibility/2006" xmlns:p14="http://schemas.microsoft.com/office/powerpoint/2010/main">
        <mc:Choice Requires="p14">
          <p:contentPart p14:bwMode="auto" r:id="rId8">
            <p14:nvContentPartPr>
              <p14:cNvPr id="12" name="Ink 11">
                <a:extLst>
                  <a:ext uri="{FF2B5EF4-FFF2-40B4-BE49-F238E27FC236}">
                    <a16:creationId xmlns:a16="http://schemas.microsoft.com/office/drawing/2014/main" id="{8C033F2F-4454-A37E-B85B-D2E64FC2409F}"/>
                  </a:ext>
                </a:extLst>
              </p14:cNvPr>
              <p14:cNvContentPartPr/>
              <p14:nvPr/>
            </p14:nvContentPartPr>
            <p14:xfrm>
              <a:off x="-99581" y="1861478"/>
              <a:ext cx="360" cy="360"/>
            </p14:xfrm>
          </p:contentPart>
        </mc:Choice>
        <mc:Fallback xmlns="">
          <p:pic>
            <p:nvPicPr>
              <p:cNvPr id="12" name="Ink 11">
                <a:extLst>
                  <a:ext uri="{FF2B5EF4-FFF2-40B4-BE49-F238E27FC236}">
                    <a16:creationId xmlns:a16="http://schemas.microsoft.com/office/drawing/2014/main" id="{8C033F2F-4454-A37E-B85B-D2E64FC2409F}"/>
                  </a:ext>
                </a:extLst>
              </p:cNvPr>
              <p:cNvPicPr/>
              <p:nvPr/>
            </p:nvPicPr>
            <p:blipFill>
              <a:blip r:embed="rId5"/>
              <a:stretch>
                <a:fillRect/>
              </a:stretch>
            </p:blipFill>
            <p:spPr>
              <a:xfrm>
                <a:off x="-108581" y="1852478"/>
                <a:ext cx="18000" cy="18000"/>
              </a:xfrm>
              <a:prstGeom prst="rect">
                <a:avLst/>
              </a:prstGeom>
            </p:spPr>
          </p:pic>
        </mc:Fallback>
      </mc:AlternateContent>
      <p:sp>
        <p:nvSpPr>
          <p:cNvPr id="6" name="Left Brace 5">
            <a:extLst>
              <a:ext uri="{FF2B5EF4-FFF2-40B4-BE49-F238E27FC236}">
                <a16:creationId xmlns:a16="http://schemas.microsoft.com/office/drawing/2014/main" id="{DB41CCFE-BF6B-E8B0-DB84-224DFAC394AD}"/>
              </a:ext>
            </a:extLst>
          </p:cNvPr>
          <p:cNvSpPr/>
          <p:nvPr/>
        </p:nvSpPr>
        <p:spPr>
          <a:xfrm rot="16200000">
            <a:off x="5675311" y="3039129"/>
            <a:ext cx="441908" cy="2112204"/>
          </a:xfrm>
          <a:prstGeom prst="leftBrace">
            <a:avLst/>
          </a:prstGeom>
        </p:spPr>
        <p:style>
          <a:lnRef idx="2">
            <a:schemeClr val="accent1"/>
          </a:lnRef>
          <a:fillRef idx="0">
            <a:schemeClr val="accent1"/>
          </a:fillRef>
          <a:effectRef idx="1">
            <a:schemeClr val="accent1"/>
          </a:effectRef>
          <a:fontRef idx="minor">
            <a:schemeClr val="tx1"/>
          </a:fontRef>
        </p:style>
        <p:txBody>
          <a:bodyPr rtlCol="0" anchor="ctr"/>
          <a:lstStyle/>
          <a:p>
            <a:pPr algn="ctr"/>
            <a:endParaRPr lang="en-CA"/>
          </a:p>
        </p:txBody>
      </p:sp>
      <p:sp>
        <p:nvSpPr>
          <p:cNvPr id="7" name="Left Brace 6">
            <a:extLst>
              <a:ext uri="{FF2B5EF4-FFF2-40B4-BE49-F238E27FC236}">
                <a16:creationId xmlns:a16="http://schemas.microsoft.com/office/drawing/2014/main" id="{E2DCEA73-2464-2291-D70B-85C562CE3A1A}"/>
              </a:ext>
            </a:extLst>
          </p:cNvPr>
          <p:cNvSpPr/>
          <p:nvPr/>
        </p:nvSpPr>
        <p:spPr>
          <a:xfrm rot="16200000">
            <a:off x="9131865" y="2094249"/>
            <a:ext cx="441908" cy="4001962"/>
          </a:xfrm>
          <a:prstGeom prst="leftBrace">
            <a:avLst/>
          </a:prstGeom>
        </p:spPr>
        <p:style>
          <a:lnRef idx="2">
            <a:schemeClr val="accent1"/>
          </a:lnRef>
          <a:fillRef idx="0">
            <a:schemeClr val="accent1"/>
          </a:fillRef>
          <a:effectRef idx="1">
            <a:schemeClr val="accent1"/>
          </a:effectRef>
          <a:fontRef idx="minor">
            <a:schemeClr val="tx1"/>
          </a:fontRef>
        </p:style>
        <p:txBody>
          <a:bodyPr rtlCol="0" anchor="ctr"/>
          <a:lstStyle/>
          <a:p>
            <a:pPr algn="ctr"/>
            <a:endParaRPr lang="en-CA"/>
          </a:p>
        </p:txBody>
      </p:sp>
    </p:spTree>
    <p:extLst>
      <p:ext uri="{BB962C8B-B14F-4D97-AF65-F5344CB8AC3E}">
        <p14:creationId xmlns:p14="http://schemas.microsoft.com/office/powerpoint/2010/main" val="316190894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6AB083-98D6-27C9-D74E-31B76A594B94}"/>
              </a:ext>
            </a:extLst>
          </p:cNvPr>
          <p:cNvSpPr>
            <a:spLocks noGrp="1"/>
          </p:cNvSpPr>
          <p:nvPr>
            <p:ph type="title"/>
          </p:nvPr>
        </p:nvSpPr>
        <p:spPr>
          <a:xfrm>
            <a:off x="838200" y="1288973"/>
            <a:ext cx="10515600" cy="683045"/>
          </a:xfrm>
        </p:spPr>
        <p:txBody>
          <a:bodyPr>
            <a:normAutofit fontScale="90000"/>
          </a:bodyPr>
          <a:lstStyle/>
          <a:p>
            <a:br>
              <a:rPr lang="en-CA" sz="3200" b="1" dirty="0"/>
            </a:br>
            <a:br>
              <a:rPr lang="en-CA" sz="3200" dirty="0"/>
            </a:br>
            <a:r>
              <a:rPr lang="en-CA" sz="3200" dirty="0"/>
              <a:t>The case for immigration (contd.)</a:t>
            </a:r>
            <a:br>
              <a:rPr lang="en-CA" sz="3200" b="1" dirty="0"/>
            </a:br>
            <a:r>
              <a:rPr lang="en-CA" sz="3200" b="1" dirty="0"/>
              <a:t>Natural growth of Canadian population (2001-25</a:t>
            </a:r>
            <a:r>
              <a:rPr lang="en-CA" sz="3200" dirty="0"/>
              <a:t>)</a:t>
            </a:r>
          </a:p>
        </p:txBody>
      </p:sp>
      <p:graphicFrame>
        <p:nvGraphicFramePr>
          <p:cNvPr id="7" name="Content Placeholder 6">
            <a:extLst>
              <a:ext uri="{FF2B5EF4-FFF2-40B4-BE49-F238E27FC236}">
                <a16:creationId xmlns:a16="http://schemas.microsoft.com/office/drawing/2014/main" id="{0D656703-DE2D-8EBA-3FEA-0CF7A7347379}"/>
              </a:ext>
            </a:extLst>
          </p:cNvPr>
          <p:cNvGraphicFramePr>
            <a:graphicFrameLocks noGrp="1"/>
          </p:cNvGraphicFramePr>
          <p:nvPr>
            <p:ph idx="1"/>
            <p:extLst>
              <p:ext uri="{D42A27DB-BD31-4B8C-83A1-F6EECF244321}">
                <p14:modId xmlns:p14="http://schemas.microsoft.com/office/powerpoint/2010/main" val="3178119467"/>
              </p:ext>
            </p:extLst>
          </p:nvPr>
        </p:nvGraphicFramePr>
        <p:xfrm>
          <a:off x="2897438" y="2485086"/>
          <a:ext cx="9117376" cy="3781961"/>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426640283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52FF96-016D-F6D8-132A-6CC1F3D35FA2}"/>
              </a:ext>
            </a:extLst>
          </p:cNvPr>
          <p:cNvSpPr>
            <a:spLocks noGrp="1"/>
          </p:cNvSpPr>
          <p:nvPr>
            <p:ph type="ctrTitle"/>
          </p:nvPr>
        </p:nvSpPr>
        <p:spPr>
          <a:xfrm>
            <a:off x="1154476" y="1585361"/>
            <a:ext cx="9144000" cy="953470"/>
          </a:xfrm>
        </p:spPr>
        <p:txBody>
          <a:bodyPr>
            <a:normAutofit fontScale="90000"/>
          </a:bodyPr>
          <a:lstStyle/>
          <a:p>
            <a:pPr algn="l"/>
            <a:r>
              <a:rPr lang="en-US" sz="3200" b="1" dirty="0">
                <a:cs typeface="Arial" panose="020B0604020202020204" pitchFamily="34" charset="0"/>
              </a:rPr>
              <a:t>Immigration and population growth, Canada</a:t>
            </a:r>
            <a:br>
              <a:rPr lang="en-US" sz="3200" b="1" dirty="0">
                <a:cs typeface="Arial" panose="020B0604020202020204" pitchFamily="34" charset="0"/>
              </a:rPr>
            </a:br>
            <a:endParaRPr lang="en-US" sz="3200" b="1" dirty="0">
              <a:cs typeface="Arial" panose="020B0604020202020204" pitchFamily="34" charset="0"/>
            </a:endParaRPr>
          </a:p>
        </p:txBody>
      </p:sp>
      <p:sp>
        <p:nvSpPr>
          <p:cNvPr id="11" name="Rectangle 10">
            <a:extLst>
              <a:ext uri="{FF2B5EF4-FFF2-40B4-BE49-F238E27FC236}">
                <a16:creationId xmlns:a16="http://schemas.microsoft.com/office/drawing/2014/main" id="{15B3E071-D379-4DB0-E415-4F213FF5E8C2}"/>
              </a:ext>
            </a:extLst>
          </p:cNvPr>
          <p:cNvSpPr/>
          <p:nvPr/>
        </p:nvSpPr>
        <p:spPr>
          <a:xfrm>
            <a:off x="0" y="-1"/>
            <a:ext cx="12192000" cy="1266631"/>
          </a:xfrm>
          <a:prstGeom prst="rect">
            <a:avLst/>
          </a:prstGeom>
          <a:solidFill>
            <a:srgbClr val="63004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extBox 8">
            <a:extLst>
              <a:ext uri="{FF2B5EF4-FFF2-40B4-BE49-F238E27FC236}">
                <a16:creationId xmlns:a16="http://schemas.microsoft.com/office/drawing/2014/main" id="{62FE241B-CC7F-16E9-B08A-FDB0538A1354}"/>
              </a:ext>
            </a:extLst>
          </p:cNvPr>
          <p:cNvSpPr txBox="1"/>
          <p:nvPr/>
        </p:nvSpPr>
        <p:spPr>
          <a:xfrm>
            <a:off x="436099" y="253002"/>
            <a:ext cx="2972119" cy="830997"/>
          </a:xfrm>
          <a:prstGeom prst="rect">
            <a:avLst/>
          </a:prstGeom>
          <a:noFill/>
        </p:spPr>
        <p:txBody>
          <a:bodyPr wrap="square" rtlCol="0">
            <a:spAutoFit/>
          </a:bodyPr>
          <a:lstStyle/>
          <a:p>
            <a:pPr rtl="0">
              <a:buNone/>
            </a:pPr>
            <a:r>
              <a:rPr lang="en-CA" sz="4800" b="1" dirty="0">
                <a:solidFill>
                  <a:srgbClr val="FFFFFF"/>
                </a:solidFill>
                <a:effectLst/>
                <a:latin typeface="Raleway ExtraBold" pitchFamily="2" charset="77"/>
              </a:rPr>
              <a:t>ARGEIAD</a:t>
            </a:r>
            <a:endParaRPr lang="en-CA" sz="4800" b="1" dirty="0">
              <a:effectLst/>
              <a:latin typeface="Raleway ExtraBold" pitchFamily="2" charset="77"/>
            </a:endParaRPr>
          </a:p>
        </p:txBody>
      </p:sp>
      <p:pic>
        <p:nvPicPr>
          <p:cNvPr id="16" name="Picture 15" descr="A purple curved line on a black background&#10;&#10;AI-generated content may be incorrect.">
            <a:extLst>
              <a:ext uri="{FF2B5EF4-FFF2-40B4-BE49-F238E27FC236}">
                <a16:creationId xmlns:a16="http://schemas.microsoft.com/office/drawing/2014/main" id="{E5FA5FFF-55C1-A23C-6759-BD66285BDC43}"/>
              </a:ext>
            </a:extLst>
          </p:cNvPr>
          <p:cNvPicPr>
            <a:picLocks noChangeAspect="1"/>
          </p:cNvPicPr>
          <p:nvPr/>
        </p:nvPicPr>
        <p:blipFill>
          <a:blip r:embed="rId3"/>
          <a:srcRect l="1012" r="67079" b="70141"/>
          <a:stretch/>
        </p:blipFill>
        <p:spPr>
          <a:xfrm>
            <a:off x="0" y="5510802"/>
            <a:ext cx="6096000" cy="1347198"/>
          </a:xfrm>
          <a:prstGeom prst="rect">
            <a:avLst/>
          </a:prstGeom>
        </p:spPr>
      </p:pic>
      <p:pic>
        <p:nvPicPr>
          <p:cNvPr id="18" name="Picture 17" descr="A black and white logo&#10;&#10;AI-generated content may be incorrect.">
            <a:extLst>
              <a:ext uri="{FF2B5EF4-FFF2-40B4-BE49-F238E27FC236}">
                <a16:creationId xmlns:a16="http://schemas.microsoft.com/office/drawing/2014/main" id="{82B74A91-CA19-BDF1-1CFF-348CC1BC42EA}"/>
              </a:ext>
            </a:extLst>
          </p:cNvPr>
          <p:cNvPicPr>
            <a:picLocks noChangeAspect="1"/>
          </p:cNvPicPr>
          <p:nvPr/>
        </p:nvPicPr>
        <p:blipFill>
          <a:blip r:embed="rId4"/>
          <a:stretch>
            <a:fillRect/>
          </a:stretch>
        </p:blipFill>
        <p:spPr>
          <a:xfrm>
            <a:off x="529457" y="5875293"/>
            <a:ext cx="1719272" cy="604803"/>
          </a:xfrm>
          <a:prstGeom prst="rect">
            <a:avLst/>
          </a:prstGeom>
        </p:spPr>
      </p:pic>
      <p:pic>
        <p:nvPicPr>
          <p:cNvPr id="5" name="Picture 4">
            <a:extLst>
              <a:ext uri="{FF2B5EF4-FFF2-40B4-BE49-F238E27FC236}">
                <a16:creationId xmlns:a16="http://schemas.microsoft.com/office/drawing/2014/main" id="{41A4E388-2564-ADE3-699F-EFF38DF56D41}"/>
              </a:ext>
            </a:extLst>
          </p:cNvPr>
          <p:cNvPicPr>
            <a:picLocks noChangeAspect="1"/>
          </p:cNvPicPr>
          <p:nvPr/>
        </p:nvPicPr>
        <p:blipFill>
          <a:blip r:embed="rId5"/>
          <a:srcRect t="48055" r="31768"/>
          <a:stretch/>
        </p:blipFill>
        <p:spPr>
          <a:xfrm>
            <a:off x="6888678" y="-1"/>
            <a:ext cx="5303322" cy="953470"/>
          </a:xfrm>
          <a:prstGeom prst="rect">
            <a:avLst/>
          </a:prstGeom>
        </p:spPr>
      </p:pic>
      <p:graphicFrame>
        <p:nvGraphicFramePr>
          <p:cNvPr id="6" name="Chart 5">
            <a:extLst>
              <a:ext uri="{FF2B5EF4-FFF2-40B4-BE49-F238E27FC236}">
                <a16:creationId xmlns:a16="http://schemas.microsoft.com/office/drawing/2014/main" id="{48BE4A02-492B-25A9-C027-A11EEBE8B0C0}"/>
              </a:ext>
            </a:extLst>
          </p:cNvPr>
          <p:cNvGraphicFramePr>
            <a:graphicFrameLocks/>
          </p:cNvGraphicFramePr>
          <p:nvPr>
            <p:extLst>
              <p:ext uri="{D42A27DB-BD31-4B8C-83A1-F6EECF244321}">
                <p14:modId xmlns:p14="http://schemas.microsoft.com/office/powerpoint/2010/main" val="919647808"/>
              </p:ext>
            </p:extLst>
          </p:nvPr>
        </p:nvGraphicFramePr>
        <p:xfrm>
          <a:off x="3688355" y="2244727"/>
          <a:ext cx="6610121" cy="3678238"/>
        </p:xfrm>
        <a:graphic>
          <a:graphicData uri="http://schemas.openxmlformats.org/drawingml/2006/chart">
            <c:chart xmlns:c="http://schemas.openxmlformats.org/drawingml/2006/chart" xmlns:r="http://schemas.openxmlformats.org/officeDocument/2006/relationships" r:id="rId6"/>
          </a:graphicData>
        </a:graphic>
      </p:graphicFrame>
    </p:spTree>
    <p:extLst>
      <p:ext uri="{BB962C8B-B14F-4D97-AF65-F5344CB8AC3E}">
        <p14:creationId xmlns:p14="http://schemas.microsoft.com/office/powerpoint/2010/main" val="92089182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3380D8-DACB-D2C3-01A0-39A80FBC90B5}"/>
              </a:ext>
            </a:extLst>
          </p:cNvPr>
          <p:cNvSpPr>
            <a:spLocks noGrp="1"/>
          </p:cNvSpPr>
          <p:nvPr>
            <p:ph type="title"/>
          </p:nvPr>
        </p:nvSpPr>
        <p:spPr>
          <a:xfrm>
            <a:off x="661930" y="1189914"/>
            <a:ext cx="10515600" cy="1325563"/>
          </a:xfrm>
        </p:spPr>
        <p:txBody>
          <a:bodyPr>
            <a:normAutofit/>
          </a:bodyPr>
          <a:lstStyle/>
          <a:p>
            <a:r>
              <a:rPr lang="en-CA" sz="4000" dirty="0"/>
              <a:t>Immigration, labour market and the economy</a:t>
            </a:r>
          </a:p>
        </p:txBody>
      </p:sp>
      <p:sp>
        <p:nvSpPr>
          <p:cNvPr id="4" name="TextBox 3">
            <a:extLst>
              <a:ext uri="{FF2B5EF4-FFF2-40B4-BE49-F238E27FC236}">
                <a16:creationId xmlns:a16="http://schemas.microsoft.com/office/drawing/2014/main" id="{8914A6A1-7B2E-FFD9-CD68-54142BD588B5}"/>
              </a:ext>
            </a:extLst>
          </p:cNvPr>
          <p:cNvSpPr txBox="1"/>
          <p:nvPr/>
        </p:nvSpPr>
        <p:spPr>
          <a:xfrm>
            <a:off x="5640636" y="2969045"/>
            <a:ext cx="914400" cy="914400"/>
          </a:xfrm>
          <a:prstGeom prst="rect">
            <a:avLst/>
          </a:prstGeom>
          <a:noFill/>
        </p:spPr>
        <p:txBody>
          <a:bodyPr wrap="square" rtlCol="0">
            <a:spAutoFit/>
          </a:bodyPr>
          <a:lstStyle/>
          <a:p>
            <a:endParaRPr lang="en-CA" dirty="0"/>
          </a:p>
        </p:txBody>
      </p:sp>
      <p:graphicFrame>
        <p:nvGraphicFramePr>
          <p:cNvPr id="5" name="Chart 4">
            <a:extLst>
              <a:ext uri="{FF2B5EF4-FFF2-40B4-BE49-F238E27FC236}">
                <a16:creationId xmlns:a16="http://schemas.microsoft.com/office/drawing/2014/main" id="{872C8FAF-3AF6-5B20-F3E7-33A7CBCC311A}"/>
              </a:ext>
            </a:extLst>
          </p:cNvPr>
          <p:cNvGraphicFramePr>
            <a:graphicFrameLocks/>
          </p:cNvGraphicFramePr>
          <p:nvPr>
            <p:extLst>
              <p:ext uri="{D42A27DB-BD31-4B8C-83A1-F6EECF244321}">
                <p14:modId xmlns:p14="http://schemas.microsoft.com/office/powerpoint/2010/main" val="1255937704"/>
              </p:ext>
            </p:extLst>
          </p:nvPr>
        </p:nvGraphicFramePr>
        <p:xfrm>
          <a:off x="7236705" y="2699669"/>
          <a:ext cx="4572000" cy="3690113"/>
        </p:xfrm>
        <a:graphic>
          <a:graphicData uri="http://schemas.openxmlformats.org/drawingml/2006/chart">
            <c:chart xmlns:c="http://schemas.openxmlformats.org/drawingml/2006/chart" xmlns:r="http://schemas.openxmlformats.org/officeDocument/2006/relationships" r:id="rId3"/>
          </a:graphicData>
        </a:graphic>
      </p:graphicFrame>
      <p:sp>
        <p:nvSpPr>
          <p:cNvPr id="8" name="Content Placeholder 7">
            <a:extLst>
              <a:ext uri="{FF2B5EF4-FFF2-40B4-BE49-F238E27FC236}">
                <a16:creationId xmlns:a16="http://schemas.microsoft.com/office/drawing/2014/main" id="{DDCDE8B0-1963-ABE6-EF24-1185B4EDC5A9}"/>
              </a:ext>
            </a:extLst>
          </p:cNvPr>
          <p:cNvSpPr txBox="1">
            <a:spLocks noGrp="1"/>
          </p:cNvSpPr>
          <p:nvPr>
            <p:ph idx="1"/>
          </p:nvPr>
        </p:nvSpPr>
        <p:spPr>
          <a:xfrm>
            <a:off x="838200" y="2868070"/>
            <a:ext cx="5952399" cy="2030749"/>
          </a:xfrm>
          <a:prstGeom prst="rect">
            <a:avLst/>
          </a:prstGeom>
          <a:noFill/>
        </p:spPr>
        <p:txBody>
          <a:bodyPr wrap="none">
            <a:spAutoFit/>
          </a:bodyPr>
          <a:lstStyle/>
          <a:p>
            <a:r>
              <a:rPr dirty="0"/>
              <a:t>Immigrants concentrated age 25–44</a:t>
            </a:r>
          </a:p>
          <a:p>
            <a:r>
              <a:rPr dirty="0"/>
              <a:t>Higher participation rates</a:t>
            </a:r>
          </a:p>
          <a:p>
            <a:r>
              <a:rPr dirty="0"/>
              <a:t>Offset retirements</a:t>
            </a:r>
          </a:p>
          <a:p>
            <a:r>
              <a:rPr dirty="0"/>
              <a:t>Support tax base and growth</a:t>
            </a:r>
          </a:p>
        </p:txBody>
      </p:sp>
    </p:spTree>
    <p:extLst>
      <p:ext uri="{BB962C8B-B14F-4D97-AF65-F5344CB8AC3E}">
        <p14:creationId xmlns:p14="http://schemas.microsoft.com/office/powerpoint/2010/main" val="249687233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098D1E-4A54-D66D-B4E8-681AA51A748C}"/>
              </a:ext>
            </a:extLst>
          </p:cNvPr>
          <p:cNvSpPr>
            <a:spLocks noGrp="1"/>
          </p:cNvSpPr>
          <p:nvPr>
            <p:ph type="title"/>
          </p:nvPr>
        </p:nvSpPr>
        <p:spPr>
          <a:xfrm>
            <a:off x="838200" y="2093375"/>
            <a:ext cx="10515600" cy="897474"/>
          </a:xfrm>
        </p:spPr>
        <p:txBody>
          <a:bodyPr>
            <a:normAutofit/>
          </a:bodyPr>
          <a:lstStyle/>
          <a:p>
            <a:r>
              <a:rPr lang="en-CA" sz="4000" dirty="0">
                <a:cs typeface="Arial" panose="020B0604020202020204" pitchFamily="34" charset="0"/>
              </a:rPr>
              <a:t>What employers want?</a:t>
            </a:r>
          </a:p>
        </p:txBody>
      </p:sp>
      <p:sp>
        <p:nvSpPr>
          <p:cNvPr id="3" name="Content Placeholder 2">
            <a:extLst>
              <a:ext uri="{FF2B5EF4-FFF2-40B4-BE49-F238E27FC236}">
                <a16:creationId xmlns:a16="http://schemas.microsoft.com/office/drawing/2014/main" id="{CF983A37-278B-B8E6-FBBE-82EE3D286854}"/>
              </a:ext>
            </a:extLst>
          </p:cNvPr>
          <p:cNvSpPr>
            <a:spLocks noGrp="1"/>
          </p:cNvSpPr>
          <p:nvPr>
            <p:ph idx="1"/>
          </p:nvPr>
        </p:nvSpPr>
        <p:spPr>
          <a:xfrm>
            <a:off x="2781300" y="2990849"/>
            <a:ext cx="5705475" cy="1714501"/>
          </a:xfrm>
        </p:spPr>
        <p:txBody>
          <a:bodyPr/>
          <a:lstStyle/>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CA" sz="2800" b="0" i="0" u="none" strike="noStrike" kern="1200" cap="none" spc="0" normalizeH="0" baseline="0" noProof="0" dirty="0">
                <a:ln>
                  <a:noFill/>
                </a:ln>
                <a:solidFill>
                  <a:prstClr val="black"/>
                </a:solidFill>
                <a:effectLst/>
                <a:uLnTx/>
                <a:uFillTx/>
                <a:latin typeface="Aptos" panose="02110004020202020204"/>
                <a:ea typeface="+mn-ea"/>
                <a:cs typeface="+mn-cs"/>
              </a:rPr>
              <a:t>Predictable, stable workforce</a:t>
            </a:r>
            <a:endParaRPr kumimoji="0" lang="en-CA" b="0" i="0" u="none" strike="noStrike" kern="1200" cap="none" spc="0" normalizeH="0" baseline="0" noProof="0" dirty="0">
              <a:ln>
                <a:noFill/>
              </a:ln>
              <a:solidFill>
                <a:prstClr val="black"/>
              </a:solidFill>
              <a:effectLst/>
              <a:uLnTx/>
              <a:uFillTx/>
              <a:latin typeface="Aptos" panose="02110004020202020204"/>
              <a:ea typeface="+mn-ea"/>
              <a:cs typeface="+mn-cs"/>
            </a:endParaRP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CA" sz="2800" b="0" i="0" u="none" strike="noStrike" kern="1200" cap="none" spc="0" normalizeH="0" baseline="0" noProof="0" dirty="0">
                <a:ln>
                  <a:noFill/>
                </a:ln>
                <a:solidFill>
                  <a:prstClr val="black"/>
                </a:solidFill>
                <a:effectLst/>
                <a:uLnTx/>
                <a:uFillTx/>
                <a:latin typeface="Aptos" panose="02110004020202020204"/>
                <a:ea typeface="+mn-ea"/>
                <a:cs typeface="+mn-cs"/>
              </a:rPr>
              <a:t>Job‑specific skills and language</a:t>
            </a:r>
          </a:p>
          <a:p>
            <a:r>
              <a:rPr lang="en-CA" dirty="0"/>
              <a:t>Vacancies filled quickly</a:t>
            </a:r>
          </a:p>
          <a:p>
            <a:endParaRPr lang="en-CA" dirty="0"/>
          </a:p>
          <a:p>
            <a:pPr marL="0" indent="0">
              <a:buNone/>
            </a:pPr>
            <a:endParaRPr lang="en-CA" dirty="0"/>
          </a:p>
          <a:p>
            <a:endParaRPr lang="en-CA" dirty="0"/>
          </a:p>
          <a:p>
            <a:endParaRPr lang="en-CA" dirty="0"/>
          </a:p>
        </p:txBody>
      </p:sp>
    </p:spTree>
    <p:extLst>
      <p:ext uri="{BB962C8B-B14F-4D97-AF65-F5344CB8AC3E}">
        <p14:creationId xmlns:p14="http://schemas.microsoft.com/office/powerpoint/2010/main" val="269756260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6D9E1D-7538-0775-DFB8-4B5AE635F258}"/>
              </a:ext>
            </a:extLst>
          </p:cNvPr>
          <p:cNvSpPr>
            <a:spLocks noGrp="1"/>
          </p:cNvSpPr>
          <p:nvPr>
            <p:ph type="title"/>
          </p:nvPr>
        </p:nvSpPr>
        <p:spPr>
          <a:xfrm>
            <a:off x="414280" y="2252184"/>
            <a:ext cx="10515600" cy="806928"/>
          </a:xfrm>
        </p:spPr>
        <p:txBody>
          <a:bodyPr>
            <a:normAutofit/>
          </a:bodyPr>
          <a:lstStyle/>
          <a:p>
            <a:r>
              <a:rPr lang="en-CA" sz="3600" dirty="0"/>
              <a:t>Retention rates – TRs vs PRs</a:t>
            </a:r>
          </a:p>
        </p:txBody>
      </p:sp>
      <p:sp>
        <p:nvSpPr>
          <p:cNvPr id="3" name="Content Placeholder 2">
            <a:extLst>
              <a:ext uri="{FF2B5EF4-FFF2-40B4-BE49-F238E27FC236}">
                <a16:creationId xmlns:a16="http://schemas.microsoft.com/office/drawing/2014/main" id="{3C1160BE-6F73-13D4-8BE9-803869A81050}"/>
              </a:ext>
            </a:extLst>
          </p:cNvPr>
          <p:cNvSpPr>
            <a:spLocks noGrp="1"/>
          </p:cNvSpPr>
          <p:nvPr>
            <p:ph idx="1"/>
          </p:nvPr>
        </p:nvSpPr>
        <p:spPr>
          <a:xfrm>
            <a:off x="701580" y="3059112"/>
            <a:ext cx="6524625" cy="3504168"/>
          </a:xfrm>
        </p:spPr>
        <p:txBody>
          <a:bodyPr/>
          <a:lstStyle/>
          <a:p>
            <a:r>
              <a:rPr lang="en-CA" dirty="0"/>
              <a:t>Former TRs tend to stay longer than PRs</a:t>
            </a:r>
          </a:p>
          <a:p>
            <a:pPr lvl="1"/>
            <a:r>
              <a:rPr lang="en-CA" dirty="0"/>
              <a:t>Have better language skills</a:t>
            </a:r>
          </a:p>
          <a:p>
            <a:pPr lvl="1"/>
            <a:r>
              <a:rPr lang="en-CA" dirty="0"/>
              <a:t>Have better adaptation skills</a:t>
            </a:r>
          </a:p>
          <a:p>
            <a:pPr lvl="1"/>
            <a:r>
              <a:rPr lang="en-CA" dirty="0"/>
              <a:t>Have better local integration skills</a:t>
            </a:r>
          </a:p>
        </p:txBody>
      </p:sp>
      <p:graphicFrame>
        <p:nvGraphicFramePr>
          <p:cNvPr id="7" name="Content Placeholder 3">
            <a:extLst>
              <a:ext uri="{FF2B5EF4-FFF2-40B4-BE49-F238E27FC236}">
                <a16:creationId xmlns:a16="http://schemas.microsoft.com/office/drawing/2014/main" id="{ED4AFBAC-5F5B-CC16-ADB5-E9A9CB0AFA56}"/>
              </a:ext>
            </a:extLst>
          </p:cNvPr>
          <p:cNvGraphicFramePr>
            <a:graphicFrameLocks/>
          </p:cNvGraphicFramePr>
          <p:nvPr>
            <p:extLst>
              <p:ext uri="{D42A27DB-BD31-4B8C-83A1-F6EECF244321}">
                <p14:modId xmlns:p14="http://schemas.microsoft.com/office/powerpoint/2010/main" val="1653028427"/>
              </p:ext>
            </p:extLst>
          </p:nvPr>
        </p:nvGraphicFramePr>
        <p:xfrm>
          <a:off x="7513504" y="2112064"/>
          <a:ext cx="3840296" cy="402984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92703042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097F29-D49A-34D1-D0D7-8C6FAF92931D}"/>
              </a:ext>
            </a:extLst>
          </p:cNvPr>
          <p:cNvSpPr>
            <a:spLocks noGrp="1"/>
          </p:cNvSpPr>
          <p:nvPr>
            <p:ph type="title"/>
          </p:nvPr>
        </p:nvSpPr>
        <p:spPr>
          <a:xfrm>
            <a:off x="627963" y="1539037"/>
            <a:ext cx="10515600" cy="1325563"/>
          </a:xfrm>
        </p:spPr>
        <p:txBody>
          <a:bodyPr>
            <a:normAutofit/>
          </a:bodyPr>
          <a:lstStyle/>
          <a:p>
            <a:r>
              <a:rPr lang="en-CA" sz="3600" dirty="0"/>
              <a:t>Retention rates among PRs</a:t>
            </a:r>
          </a:p>
        </p:txBody>
      </p:sp>
      <p:sp>
        <p:nvSpPr>
          <p:cNvPr id="4" name="TextBox 3">
            <a:extLst>
              <a:ext uri="{FF2B5EF4-FFF2-40B4-BE49-F238E27FC236}">
                <a16:creationId xmlns:a16="http://schemas.microsoft.com/office/drawing/2014/main" id="{51DA94D3-2029-9EFD-7ECC-3384FD45A168}"/>
              </a:ext>
            </a:extLst>
          </p:cNvPr>
          <p:cNvSpPr txBox="1"/>
          <p:nvPr/>
        </p:nvSpPr>
        <p:spPr>
          <a:xfrm>
            <a:off x="8306718" y="2346593"/>
            <a:ext cx="2776251" cy="2599980"/>
          </a:xfrm>
          <a:prstGeom prst="rect">
            <a:avLst/>
          </a:prstGeom>
          <a:noFill/>
        </p:spPr>
        <p:txBody>
          <a:bodyPr wrap="square" rtlCol="0">
            <a:spAutoFit/>
          </a:bodyPr>
          <a:lstStyle/>
          <a:p>
            <a:endParaRPr lang="en-CA" dirty="0"/>
          </a:p>
        </p:txBody>
      </p:sp>
      <p:graphicFrame>
        <p:nvGraphicFramePr>
          <p:cNvPr id="5" name="Chart 4">
            <a:extLst>
              <a:ext uri="{FF2B5EF4-FFF2-40B4-BE49-F238E27FC236}">
                <a16:creationId xmlns:a16="http://schemas.microsoft.com/office/drawing/2014/main" id="{0A672139-D506-21AB-3F99-D54A4C659301}"/>
              </a:ext>
            </a:extLst>
          </p:cNvPr>
          <p:cNvGraphicFramePr>
            <a:graphicFrameLocks/>
          </p:cNvGraphicFramePr>
          <p:nvPr>
            <p:extLst>
              <p:ext uri="{D42A27DB-BD31-4B8C-83A1-F6EECF244321}">
                <p14:modId xmlns:p14="http://schemas.microsoft.com/office/powerpoint/2010/main" val="2575707953"/>
              </p:ext>
            </p:extLst>
          </p:nvPr>
        </p:nvGraphicFramePr>
        <p:xfrm>
          <a:off x="6676223" y="1961432"/>
          <a:ext cx="4899652" cy="3558019"/>
        </p:xfrm>
        <a:graphic>
          <a:graphicData uri="http://schemas.openxmlformats.org/drawingml/2006/chart">
            <c:chart xmlns:c="http://schemas.openxmlformats.org/drawingml/2006/chart" xmlns:r="http://schemas.openxmlformats.org/officeDocument/2006/relationships" r:id="rId3"/>
          </a:graphicData>
        </a:graphic>
      </p:graphicFrame>
      <p:sp>
        <p:nvSpPr>
          <p:cNvPr id="6" name="TextBox 5">
            <a:extLst>
              <a:ext uri="{FF2B5EF4-FFF2-40B4-BE49-F238E27FC236}">
                <a16:creationId xmlns:a16="http://schemas.microsoft.com/office/drawing/2014/main" id="{C1BC4D81-1034-F5FE-DDD2-3091B74CF327}"/>
              </a:ext>
            </a:extLst>
          </p:cNvPr>
          <p:cNvSpPr txBox="1"/>
          <p:nvPr/>
        </p:nvSpPr>
        <p:spPr>
          <a:xfrm>
            <a:off x="1432194" y="2622014"/>
            <a:ext cx="184731" cy="369332"/>
          </a:xfrm>
          <a:prstGeom prst="rect">
            <a:avLst/>
          </a:prstGeom>
          <a:noFill/>
        </p:spPr>
        <p:txBody>
          <a:bodyPr wrap="none" rtlCol="0">
            <a:spAutoFit/>
          </a:bodyPr>
          <a:lstStyle/>
          <a:p>
            <a:endParaRPr lang="en-CA" dirty="0"/>
          </a:p>
        </p:txBody>
      </p:sp>
      <p:sp>
        <p:nvSpPr>
          <p:cNvPr id="7" name="TextBox 6">
            <a:extLst>
              <a:ext uri="{FF2B5EF4-FFF2-40B4-BE49-F238E27FC236}">
                <a16:creationId xmlns:a16="http://schemas.microsoft.com/office/drawing/2014/main" id="{128B03AC-C82D-BEC3-5C43-00B90AB24B38}"/>
              </a:ext>
            </a:extLst>
          </p:cNvPr>
          <p:cNvSpPr txBox="1"/>
          <p:nvPr/>
        </p:nvSpPr>
        <p:spPr>
          <a:xfrm>
            <a:off x="6896559" y="3767769"/>
            <a:ext cx="184731" cy="369332"/>
          </a:xfrm>
          <a:prstGeom prst="rect">
            <a:avLst/>
          </a:prstGeom>
          <a:noFill/>
        </p:spPr>
        <p:txBody>
          <a:bodyPr wrap="none" rtlCol="0">
            <a:spAutoFit/>
          </a:bodyPr>
          <a:lstStyle/>
          <a:p>
            <a:endParaRPr lang="en-CA" dirty="0"/>
          </a:p>
        </p:txBody>
      </p:sp>
      <p:sp>
        <p:nvSpPr>
          <p:cNvPr id="8" name="TextBox 7">
            <a:extLst>
              <a:ext uri="{FF2B5EF4-FFF2-40B4-BE49-F238E27FC236}">
                <a16:creationId xmlns:a16="http://schemas.microsoft.com/office/drawing/2014/main" id="{052581A3-A573-3818-9FB5-67F9D7AD42E0}"/>
              </a:ext>
            </a:extLst>
          </p:cNvPr>
          <p:cNvSpPr txBox="1"/>
          <p:nvPr/>
        </p:nvSpPr>
        <p:spPr>
          <a:xfrm>
            <a:off x="989783" y="2567440"/>
            <a:ext cx="5073726" cy="3139321"/>
          </a:xfrm>
          <a:prstGeom prst="rect">
            <a:avLst/>
          </a:prstGeom>
          <a:noFill/>
        </p:spPr>
        <p:txBody>
          <a:bodyPr wrap="square" rtlCol="0">
            <a:spAutoFit/>
          </a:bodyPr>
          <a:lstStyle/>
          <a:p>
            <a:pPr marL="285750" indent="-285750">
              <a:buFont typeface="Arial" panose="020B0604020202020204" pitchFamily="34" charset="0"/>
              <a:buChar char="•"/>
            </a:pPr>
            <a:r>
              <a:rPr lang="en-CA" sz="2400" dirty="0"/>
              <a:t>Highest for family class immigrants</a:t>
            </a:r>
          </a:p>
          <a:p>
            <a:endParaRPr lang="en-CA" sz="2400" dirty="0"/>
          </a:p>
          <a:p>
            <a:pPr marL="285750" indent="-285750">
              <a:buFont typeface="Arial" panose="020B0604020202020204" pitchFamily="34" charset="0"/>
              <a:buChar char="•"/>
            </a:pPr>
            <a:r>
              <a:rPr lang="en-CA" sz="2400" dirty="0"/>
              <a:t>Economic immigrants most mobile</a:t>
            </a:r>
          </a:p>
          <a:p>
            <a:endParaRPr lang="en-CA" dirty="0"/>
          </a:p>
          <a:p>
            <a:endParaRPr lang="en-CA" dirty="0"/>
          </a:p>
          <a:p>
            <a:endParaRPr lang="en-CA" dirty="0"/>
          </a:p>
          <a:p>
            <a:endParaRPr lang="en-CA" dirty="0"/>
          </a:p>
          <a:p>
            <a:endParaRPr lang="en-CA" dirty="0"/>
          </a:p>
          <a:p>
            <a:endParaRPr lang="en-CA" dirty="0"/>
          </a:p>
          <a:p>
            <a:endParaRPr lang="en-CA" dirty="0"/>
          </a:p>
        </p:txBody>
      </p:sp>
    </p:spTree>
    <p:extLst>
      <p:ext uri="{BB962C8B-B14F-4D97-AF65-F5344CB8AC3E}">
        <p14:creationId xmlns:p14="http://schemas.microsoft.com/office/powerpoint/2010/main" val="331748005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Override1.xml><?xml version="1.0" encoding="utf-8"?>
<a:themeOverride xmlns:a="http://schemas.openxmlformats.org/drawingml/2006/main">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Narrow"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559FCF620C9C194C8AE3369063EEC88A" ma:contentTypeVersion="18" ma:contentTypeDescription="Create a new document." ma:contentTypeScope="" ma:versionID="00f6471f1abfe6bf7c7f30e43359b155">
  <xsd:schema xmlns:xsd="http://www.w3.org/2001/XMLSchema" xmlns:xs="http://www.w3.org/2001/XMLSchema" xmlns:p="http://schemas.microsoft.com/office/2006/metadata/properties" xmlns:ns3="219cc536-ac23-449d-9f79-8af71c37f0e6" xmlns:ns4="4b32b8d0-ffd4-46a4-8cb0-c706b7ec7a45" targetNamespace="http://schemas.microsoft.com/office/2006/metadata/properties" ma:root="true" ma:fieldsID="9ddcd5b632471fb840849c539be7a0c2" ns3:_="" ns4:_="">
    <xsd:import namespace="219cc536-ac23-449d-9f79-8af71c37f0e6"/>
    <xsd:import namespace="4b32b8d0-ffd4-46a4-8cb0-c706b7ec7a45"/>
    <xsd:element name="properties">
      <xsd:complexType>
        <xsd:sequence>
          <xsd:element name="documentManagement">
            <xsd:complexType>
              <xsd:all>
                <xsd:element ref="ns3:SharedWithUsers" minOccurs="0"/>
                <xsd:element ref="ns4:MediaServiceMetadata" minOccurs="0"/>
                <xsd:element ref="ns4:MediaServiceFastMetadata" minOccurs="0"/>
                <xsd:element ref="ns3:SharedWithDetails" minOccurs="0"/>
                <xsd:element ref="ns3:SharingHintHash" minOccurs="0"/>
                <xsd:element ref="ns4:MediaServiceAutoKeyPoints" minOccurs="0"/>
                <xsd:element ref="ns4:MediaServiceKeyPoints" minOccurs="0"/>
                <xsd:element ref="ns4:MediaServiceAutoTags" minOccurs="0"/>
                <xsd:element ref="ns4:MediaServiceOCR" minOccurs="0"/>
                <xsd:element ref="ns4:MediaServiceGenerationTime" minOccurs="0"/>
                <xsd:element ref="ns4:MediaServiceEventHashCode" minOccurs="0"/>
                <xsd:element ref="ns4:MediaServiceDateTaken" minOccurs="0"/>
                <xsd:element ref="ns4:MediaServiceLocation" minOccurs="0"/>
                <xsd:element ref="ns4:MediaLengthInSeconds" minOccurs="0"/>
                <xsd:element ref="ns4:_activity" minOccurs="0"/>
                <xsd:element ref="ns4:MediaServiceObjectDetectorVersions" minOccurs="0"/>
                <xsd:element ref="ns4:MediaServiceSearchProperties" minOccurs="0"/>
                <xsd:element ref="ns4:MediaServiceSystemTag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19cc536-ac23-449d-9f79-8af71c37f0e6" elementFormDefault="qualified">
    <xsd:import namespace="http://schemas.microsoft.com/office/2006/documentManagement/types"/>
    <xsd:import namespace="http://schemas.microsoft.com/office/infopath/2007/PartnerControls"/>
    <xsd:element name="SharedWithUsers" ma:index="8"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element name="SharingHintHash" ma:index="12" nillable="true" ma:displayName="Sharing Hint Hash" ma:hidden="true" ma:internalName="SharingHintHash"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4b32b8d0-ffd4-46a4-8cb0-c706b7ec7a45" elementFormDefault="qualified">
    <xsd:import namespace="http://schemas.microsoft.com/office/2006/documentManagement/types"/>
    <xsd:import namespace="http://schemas.microsoft.com/office/infopath/2007/PartnerControls"/>
    <xsd:element name="MediaServiceMetadata" ma:index="9" nillable="true" ma:displayName="MediaServiceMetadata" ma:hidden="true" ma:internalName="MediaServiceMetadata" ma:readOnly="true">
      <xsd:simpleType>
        <xsd:restriction base="dms:Note"/>
      </xsd:simpleType>
    </xsd:element>
    <xsd:element name="MediaServiceFastMetadata" ma:index="10" nillable="true" ma:displayName="MediaServiceFastMetadata" ma:hidden="true" ma:internalName="MediaServiceFastMetadata" ma:readOnly="true">
      <xsd:simpleType>
        <xsd:restriction base="dms:Note"/>
      </xsd:simpleType>
    </xsd:element>
    <xsd:element name="MediaServiceAutoKeyPoints" ma:index="13" nillable="true" ma:displayName="MediaServiceAutoKeyPoints" ma:hidden="true" ma:internalName="MediaServiceAutoKeyPoints" ma:readOnly="true">
      <xsd:simpleType>
        <xsd:restriction base="dms:Note"/>
      </xsd:simpleType>
    </xsd:element>
    <xsd:element name="MediaServiceKeyPoints" ma:index="14" nillable="true" ma:displayName="KeyPoints" ma:internalName="MediaServiceKeyPoints" ma:readOnly="true">
      <xsd:simpleType>
        <xsd:restriction base="dms:Note">
          <xsd:maxLength value="255"/>
        </xsd:restriction>
      </xsd:simpleType>
    </xsd:element>
    <xsd:element name="MediaServiceAutoTags" ma:index="15" nillable="true" ma:displayName="Tags" ma:internalName="MediaServiceAutoTags"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DateTaken" ma:index="19" nillable="true" ma:displayName="MediaServiceDateTaken" ma:hidden="true" ma:internalName="MediaServiceDateTaken" ma:readOnly="true">
      <xsd:simpleType>
        <xsd:restriction base="dms:Text"/>
      </xsd:simpleType>
    </xsd:element>
    <xsd:element name="MediaServiceLocation" ma:index="20" nillable="true" ma:displayName="Location" ma:internalName="MediaServiceLocation" ma:readOnly="true">
      <xsd:simpleType>
        <xsd:restriction base="dms:Text"/>
      </xsd:simpleType>
    </xsd:element>
    <xsd:element name="MediaLengthInSeconds" ma:index="21" nillable="true" ma:displayName="MediaLengthInSeconds" ma:hidden="true" ma:internalName="MediaLengthInSeconds" ma:readOnly="true">
      <xsd:simpleType>
        <xsd:restriction base="dms:Unknown"/>
      </xsd:simpleType>
    </xsd:element>
    <xsd:element name="_activity" ma:index="22" nillable="true" ma:displayName="_activity" ma:hidden="true" ma:internalName="_activity">
      <xsd:simpleType>
        <xsd:restriction base="dms:Note"/>
      </xsd:simpleType>
    </xsd:element>
    <xsd:element name="MediaServiceObjectDetectorVersions" ma:index="23"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4" nillable="true" ma:displayName="MediaServiceSearchProperties" ma:hidden="true" ma:internalName="MediaServiceSearchProperties" ma:readOnly="true">
      <xsd:simpleType>
        <xsd:restriction base="dms:Note"/>
      </xsd:simpleType>
    </xsd:element>
    <xsd:element name="MediaServiceSystemTags" ma:index="25" nillable="true" ma:displayName="MediaServiceSystemTags" ma:hidden="true" ma:internalName="MediaServiceSystemTags"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_activity xmlns="4b32b8d0-ffd4-46a4-8cb0-c706b7ec7a45"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24FCB8B6-C034-4FEB-AB49-15223E38632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219cc536-ac23-449d-9f79-8af71c37f0e6"/>
    <ds:schemaRef ds:uri="4b32b8d0-ffd4-46a4-8cb0-c706b7ec7a45"/>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46F89221-210A-4A62-9B84-6A694DA7C088}">
  <ds:schemaRefs>
    <ds:schemaRef ds:uri="http://schemas.microsoft.com/office/2006/metadata/properties"/>
    <ds:schemaRef ds:uri="http://purl.org/dc/terms/"/>
    <ds:schemaRef ds:uri="http://schemas.microsoft.com/office/infopath/2007/PartnerControls"/>
    <ds:schemaRef ds:uri="219cc536-ac23-449d-9f79-8af71c37f0e6"/>
    <ds:schemaRef ds:uri="4b32b8d0-ffd4-46a4-8cb0-c706b7ec7a45"/>
    <ds:schemaRef ds:uri="http://schemas.openxmlformats.org/package/2006/metadata/core-properties"/>
    <ds:schemaRef ds:uri="http://schemas.microsoft.com/office/2006/documentManagement/types"/>
    <ds:schemaRef ds:uri="http://www.w3.org/XML/1998/namespace"/>
    <ds:schemaRef ds:uri="http://purl.org/dc/dcmitype/"/>
    <ds:schemaRef ds:uri="http://purl.org/dc/elements/1.1/"/>
  </ds:schemaRefs>
</ds:datastoreItem>
</file>

<file path=customXml/itemProps3.xml><?xml version="1.0" encoding="utf-8"?>
<ds:datastoreItem xmlns:ds="http://schemas.openxmlformats.org/officeDocument/2006/customXml" ds:itemID="{FB8523B5-DA59-44C5-B53F-87360EB6C8D2}">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17326</TotalTime>
  <Words>758</Words>
  <Application>Microsoft Office PowerPoint</Application>
  <PresentationFormat>Widescreen</PresentationFormat>
  <Paragraphs>92</Paragraphs>
  <Slides>10</Slides>
  <Notes>10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10</vt:i4>
      </vt:variant>
    </vt:vector>
  </HeadingPairs>
  <TitlesOfParts>
    <vt:vector size="16" baseType="lpstr">
      <vt:lpstr>Aptos</vt:lpstr>
      <vt:lpstr>Aptos Display</vt:lpstr>
      <vt:lpstr>Arial</vt:lpstr>
      <vt:lpstr>Calibri</vt:lpstr>
      <vt:lpstr>Raleway ExtraBold</vt:lpstr>
      <vt:lpstr>Office Theme</vt:lpstr>
      <vt:lpstr>PowerPoint Presentation</vt:lpstr>
      <vt:lpstr>The case for immigration</vt:lpstr>
      <vt:lpstr>The case for immigration (contd.)</vt:lpstr>
      <vt:lpstr>  The case for immigration (contd.) Natural growth of Canadian population (2001-25)</vt:lpstr>
      <vt:lpstr>Immigration and population growth, Canada </vt:lpstr>
      <vt:lpstr>Immigration, labour market and the economy</vt:lpstr>
      <vt:lpstr>What employers want?</vt:lpstr>
      <vt:lpstr>Retention rates – TRs vs PRs</vt:lpstr>
      <vt:lpstr>Retention rates among PRs</vt:lpstr>
      <vt:lpstr>Policy considerations: sustainable levels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SMU Branding</dc:creator>
  <cp:lastModifiedBy>Charlene Boyce</cp:lastModifiedBy>
  <cp:revision>382</cp:revision>
  <cp:lastPrinted>2026-03-12T09:49:19Z</cp:lastPrinted>
  <dcterms:created xsi:type="dcterms:W3CDTF">2025-04-09T18:40:19Z</dcterms:created>
  <dcterms:modified xsi:type="dcterms:W3CDTF">2026-03-31T19:00:49Z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0x010100559FCF620C9C194C8AE3369063EEC88A</vt:lpwstr>
  </property>
</Properties>
</file>