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14" r:id="rId5"/>
    <p:sldId id="350" r:id="rId6"/>
    <p:sldId id="351" r:id="rId7"/>
    <p:sldId id="256" r:id="rId8"/>
    <p:sldId id="333" r:id="rId9"/>
    <p:sldId id="334" r:id="rId10"/>
    <p:sldId id="335" r:id="rId11"/>
    <p:sldId id="336" r:id="rId12"/>
    <p:sldId id="356" r:id="rId13"/>
    <p:sldId id="357" r:id="rId14"/>
    <p:sldId id="338" r:id="rId15"/>
    <p:sldId id="340" r:id="rId16"/>
    <p:sldId id="341" r:id="rId17"/>
    <p:sldId id="342" r:id="rId18"/>
    <p:sldId id="348" r:id="rId19"/>
    <p:sldId id="344" r:id="rId20"/>
    <p:sldId id="345" r:id="rId21"/>
    <p:sldId id="346" r:id="rId22"/>
    <p:sldId id="339" r:id="rId23"/>
    <p:sldId id="34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a Saradammal" initials="MS" lastIdx="1" clrIdx="0">
    <p:extLst>
      <p:ext uri="{19B8F6BF-5375-455C-9EA6-DF929625EA0E}">
        <p15:presenceInfo xmlns:p15="http://schemas.microsoft.com/office/powerpoint/2012/main" userId="b0ad7612a8de88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7"/>
    <a:srgbClr val="800000"/>
    <a:srgbClr val="630041"/>
    <a:srgbClr val="500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90512"/>
  </p:normalViewPr>
  <p:slideViewPr>
    <p:cSldViewPr snapToGrid="0">
      <p:cViewPr varScale="1">
        <p:scale>
          <a:sx n="58" d="100"/>
          <a:sy n="58" d="100"/>
        </p:scale>
        <p:origin x="68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er Akbari" userId="b257d6ec-5387-4bab-9b6c-16a4ceb7fdb8" providerId="ADAL" clId="{95ACA92D-0A37-4E64-8CB6-EC8E65C5C236}"/>
    <pc:docChg chg="modSld">
      <pc:chgData name="Ather Akbari" userId="b257d6ec-5387-4bab-9b6c-16a4ceb7fdb8" providerId="ADAL" clId="{95ACA92D-0A37-4E64-8CB6-EC8E65C5C236}" dt="2026-03-14T09:44:38.673" v="6" actId="255"/>
      <pc:docMkLst>
        <pc:docMk/>
      </pc:docMkLst>
      <pc:sldChg chg="modSp mod">
        <pc:chgData name="Ather Akbari" userId="b257d6ec-5387-4bab-9b6c-16a4ceb7fdb8" providerId="ADAL" clId="{95ACA92D-0A37-4E64-8CB6-EC8E65C5C236}" dt="2026-03-14T09:44:38.673" v="6" actId="255"/>
        <pc:sldMkLst>
          <pc:docMk/>
          <pc:sldMk cId="1711975504" sldId="350"/>
        </pc:sldMkLst>
        <pc:spChg chg="mod">
          <ac:chgData name="Ather Akbari" userId="b257d6ec-5387-4bab-9b6c-16a4ceb7fdb8" providerId="ADAL" clId="{95ACA92D-0A37-4E64-8CB6-EC8E65C5C236}" dt="2026-03-14T09:44:38.673" v="6" actId="255"/>
          <ac:spMkLst>
            <pc:docMk/>
            <pc:sldMk cId="1711975504" sldId="350"/>
            <ac:spMk id="3" creationId="{CAF7ECC4-D412-00FE-F330-49B58C6BFB2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MAYA\Desktop\JOBS\RA%20JOB\AA%20WORKS\2025PROJECT%20ACOA\WRITING%20Excel\Atlantic%20Canada\Atlantic%20Cana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832222895215033E-2"/>
          <c:y val="0.16034031413612565"/>
          <c:w val="0.87714213607914393"/>
          <c:h val="0.76293028816424124"/>
        </c:manualLayout>
      </c:layout>
      <c:barChart>
        <c:barDir val="bar"/>
        <c:grouping val="clustered"/>
        <c:varyColors val="0"/>
        <c:ser>
          <c:idx val="0"/>
          <c:order val="0"/>
          <c:tx>
            <c:strRef>
              <c:f>'[Chart in Microsoft Word]Chart 1  Components of populati'!$A$11</c:f>
              <c:strCache>
                <c:ptCount val="1"/>
                <c:pt idx="0">
                  <c:v>Population Growth </c:v>
                </c:pt>
              </c:strCache>
            </c:strRef>
          </c:tx>
          <c:spPr>
            <a:solidFill>
              <a:schemeClr val="accent1">
                <a:lumMod val="40000"/>
                <a:lumOff val="60000"/>
              </a:schemeClr>
            </a:solidFill>
            <a:ln>
              <a:noFill/>
            </a:ln>
            <a:effectLst/>
          </c:spPr>
          <c:invertIfNegative val="0"/>
          <c:cat>
            <c:numRef>
              <c:f>'[Chart in Microsoft Word]Chart 1  Components of populati'!$B$10:$E$10</c:f>
              <c:numCache>
                <c:formatCode>General</c:formatCode>
                <c:ptCount val="4"/>
                <c:pt idx="0">
                  <c:v>2001</c:v>
                </c:pt>
                <c:pt idx="1">
                  <c:v>2010</c:v>
                </c:pt>
                <c:pt idx="2">
                  <c:v>2020</c:v>
                </c:pt>
                <c:pt idx="3">
                  <c:v>2024</c:v>
                </c:pt>
              </c:numCache>
            </c:numRef>
          </c:cat>
          <c:val>
            <c:numRef>
              <c:f>'[Chart in Microsoft Word]Chart 1  Components of populati'!$B$11:$E$11</c:f>
              <c:numCache>
                <c:formatCode>General</c:formatCode>
                <c:ptCount val="4"/>
                <c:pt idx="0">
                  <c:v>1.7012989472807161E-3</c:v>
                </c:pt>
                <c:pt idx="1">
                  <c:v>11.039560772224382</c:v>
                </c:pt>
                <c:pt idx="2">
                  <c:v>20.879878811999781</c:v>
                </c:pt>
                <c:pt idx="3">
                  <c:v>48.066455306759792</c:v>
                </c:pt>
              </c:numCache>
            </c:numRef>
          </c:val>
          <c:extLst>
            <c:ext xmlns:c16="http://schemas.microsoft.com/office/drawing/2014/chart" uri="{C3380CC4-5D6E-409C-BE32-E72D297353CC}">
              <c16:uniqueId val="{00000000-3D44-4F52-AC5A-CE3D2FC75829}"/>
            </c:ext>
          </c:extLst>
        </c:ser>
        <c:ser>
          <c:idx val="1"/>
          <c:order val="1"/>
          <c:tx>
            <c:strRef>
              <c:f>'[Chart in Microsoft Word]Chart 1  Components of populati'!$A$12</c:f>
              <c:strCache>
                <c:ptCount val="1"/>
                <c:pt idx="0">
                  <c:v>Natural Growth</c:v>
                </c:pt>
              </c:strCache>
            </c:strRef>
          </c:tx>
          <c:spPr>
            <a:solidFill>
              <a:schemeClr val="accent2"/>
            </a:solidFill>
            <a:ln>
              <a:noFill/>
            </a:ln>
            <a:effectLst/>
          </c:spPr>
          <c:invertIfNegative val="0"/>
          <c:cat>
            <c:numRef>
              <c:f>'[Chart in Microsoft Word]Chart 1  Components of populati'!$B$10:$E$10</c:f>
              <c:numCache>
                <c:formatCode>General</c:formatCode>
                <c:ptCount val="4"/>
                <c:pt idx="0">
                  <c:v>2001</c:v>
                </c:pt>
                <c:pt idx="1">
                  <c:v>2010</c:v>
                </c:pt>
                <c:pt idx="2">
                  <c:v>2020</c:v>
                </c:pt>
                <c:pt idx="3">
                  <c:v>2024</c:v>
                </c:pt>
              </c:numCache>
            </c:numRef>
          </c:cat>
          <c:val>
            <c:numRef>
              <c:f>'[Chart in Microsoft Word]Chart 1  Components of populati'!$B$12:$E$12</c:f>
              <c:numCache>
                <c:formatCode>General</c:formatCode>
                <c:ptCount val="4"/>
                <c:pt idx="0">
                  <c:v>2.9215136618645898</c:v>
                </c:pt>
                <c:pt idx="1">
                  <c:v>2.2382760396407488</c:v>
                </c:pt>
                <c:pt idx="2">
                  <c:v>-3.5075866201200427</c:v>
                </c:pt>
                <c:pt idx="3">
                  <c:v>-8.4841948109785168</c:v>
                </c:pt>
              </c:numCache>
            </c:numRef>
          </c:val>
          <c:extLst>
            <c:ext xmlns:c16="http://schemas.microsoft.com/office/drawing/2014/chart" uri="{C3380CC4-5D6E-409C-BE32-E72D297353CC}">
              <c16:uniqueId val="{00000001-3D44-4F52-AC5A-CE3D2FC75829}"/>
            </c:ext>
          </c:extLst>
        </c:ser>
        <c:ser>
          <c:idx val="2"/>
          <c:order val="2"/>
          <c:tx>
            <c:strRef>
              <c:f>'[Chart in Microsoft Word]Chart 1  Components of populati'!$A$13</c:f>
              <c:strCache>
                <c:ptCount val="1"/>
                <c:pt idx="0">
                  <c:v>Net Migration</c:v>
                </c:pt>
              </c:strCache>
            </c:strRef>
          </c:tx>
          <c:spPr>
            <a:solidFill>
              <a:srgbClr val="92D050"/>
            </a:solidFill>
            <a:ln>
              <a:noFill/>
            </a:ln>
            <a:effectLst/>
          </c:spPr>
          <c:invertIfNegative val="0"/>
          <c:cat>
            <c:numRef>
              <c:f>'[Chart in Microsoft Word]Chart 1  Components of populati'!$B$10:$E$10</c:f>
              <c:numCache>
                <c:formatCode>General</c:formatCode>
                <c:ptCount val="4"/>
                <c:pt idx="0">
                  <c:v>2001</c:v>
                </c:pt>
                <c:pt idx="1">
                  <c:v>2010</c:v>
                </c:pt>
                <c:pt idx="2">
                  <c:v>2020</c:v>
                </c:pt>
                <c:pt idx="3">
                  <c:v>2024</c:v>
                </c:pt>
              </c:numCache>
            </c:numRef>
          </c:cat>
          <c:val>
            <c:numRef>
              <c:f>'[Chart in Microsoft Word]Chart 1  Components of populati'!$B$13:$E$13</c:f>
              <c:numCache>
                <c:formatCode>General</c:formatCode>
                <c:ptCount val="4"/>
                <c:pt idx="0">
                  <c:v>0.8221155756241878</c:v>
                </c:pt>
                <c:pt idx="1">
                  <c:v>4.8791464505429225</c:v>
                </c:pt>
                <c:pt idx="2">
                  <c:v>11.889431096404198</c:v>
                </c:pt>
                <c:pt idx="3">
                  <c:v>27.365205413921139</c:v>
                </c:pt>
              </c:numCache>
            </c:numRef>
          </c:val>
          <c:extLst>
            <c:ext xmlns:c16="http://schemas.microsoft.com/office/drawing/2014/chart" uri="{C3380CC4-5D6E-409C-BE32-E72D297353CC}">
              <c16:uniqueId val="{00000002-3D44-4F52-AC5A-CE3D2FC75829}"/>
            </c:ext>
          </c:extLst>
        </c:ser>
        <c:ser>
          <c:idx val="3"/>
          <c:order val="3"/>
          <c:tx>
            <c:strRef>
              <c:f>'[Chart in Microsoft Word]Chart 1  Components of populati'!$A$14</c:f>
              <c:strCache>
                <c:ptCount val="1"/>
                <c:pt idx="0">
                  <c:v>Net non-permanent residents</c:v>
                </c:pt>
              </c:strCache>
            </c:strRef>
          </c:tx>
          <c:spPr>
            <a:solidFill>
              <a:schemeClr val="accent4"/>
            </a:solidFill>
            <a:ln>
              <a:noFill/>
            </a:ln>
            <a:effectLst/>
          </c:spPr>
          <c:invertIfNegative val="0"/>
          <c:cat>
            <c:numRef>
              <c:f>'[Chart in Microsoft Word]Chart 1  Components of populati'!$B$10:$E$10</c:f>
              <c:numCache>
                <c:formatCode>General</c:formatCode>
                <c:ptCount val="4"/>
                <c:pt idx="0">
                  <c:v>2001</c:v>
                </c:pt>
                <c:pt idx="1">
                  <c:v>2010</c:v>
                </c:pt>
                <c:pt idx="2">
                  <c:v>2020</c:v>
                </c:pt>
                <c:pt idx="3">
                  <c:v>2024</c:v>
                </c:pt>
              </c:numCache>
            </c:numRef>
          </c:cat>
          <c:val>
            <c:numRef>
              <c:f>'[Chart in Microsoft Word]Chart 1  Components of populati'!$B$14:$E$14</c:f>
              <c:numCache>
                <c:formatCode>General</c:formatCode>
                <c:ptCount val="4"/>
                <c:pt idx="0">
                  <c:v>0.62499999999999989</c:v>
                </c:pt>
                <c:pt idx="1">
                  <c:v>2.1479999999999997</c:v>
                </c:pt>
                <c:pt idx="2">
                  <c:v>3.1479999999999997</c:v>
                </c:pt>
                <c:pt idx="3">
                  <c:v>21.770999999999997</c:v>
                </c:pt>
              </c:numCache>
            </c:numRef>
          </c:val>
          <c:extLst>
            <c:ext xmlns:c16="http://schemas.microsoft.com/office/drawing/2014/chart" uri="{C3380CC4-5D6E-409C-BE32-E72D297353CC}">
              <c16:uniqueId val="{00000003-3D44-4F52-AC5A-CE3D2FC75829}"/>
            </c:ext>
          </c:extLst>
        </c:ser>
        <c:ser>
          <c:idx val="4"/>
          <c:order val="4"/>
          <c:tx>
            <c:strRef>
              <c:f>'[Chart in Microsoft Word]Chart 1  Components of populati'!$A$15</c:f>
              <c:strCache>
                <c:ptCount val="1"/>
                <c:pt idx="0">
                  <c:v>Net interprovincial migration </c:v>
                </c:pt>
              </c:strCache>
            </c:strRef>
          </c:tx>
          <c:spPr>
            <a:solidFill>
              <a:schemeClr val="accent5"/>
            </a:solidFill>
            <a:ln>
              <a:noFill/>
            </a:ln>
            <a:effectLst/>
          </c:spPr>
          <c:invertIfNegative val="0"/>
          <c:cat>
            <c:numRef>
              <c:f>'[Chart in Microsoft Word]Chart 1  Components of populati'!$B$10:$E$10</c:f>
              <c:numCache>
                <c:formatCode>General</c:formatCode>
                <c:ptCount val="4"/>
                <c:pt idx="0">
                  <c:v>2001</c:v>
                </c:pt>
                <c:pt idx="1">
                  <c:v>2010</c:v>
                </c:pt>
                <c:pt idx="2">
                  <c:v>2020</c:v>
                </c:pt>
                <c:pt idx="3">
                  <c:v>2024</c:v>
                </c:pt>
              </c:numCache>
            </c:numRef>
          </c:cat>
          <c:val>
            <c:numRef>
              <c:f>'[Chart in Microsoft Word]Chart 1  Components of populati'!$B$15:$E$15</c:f>
              <c:numCache>
                <c:formatCode>General</c:formatCode>
                <c:ptCount val="4"/>
                <c:pt idx="0">
                  <c:v>-7.9350000000000014</c:v>
                </c:pt>
                <c:pt idx="1">
                  <c:v>2.8009999999999997</c:v>
                </c:pt>
                <c:pt idx="2">
                  <c:v>6.527000000000001</c:v>
                </c:pt>
                <c:pt idx="3">
                  <c:v>5.7349999999999994</c:v>
                </c:pt>
              </c:numCache>
            </c:numRef>
          </c:val>
          <c:extLst>
            <c:ext xmlns:c16="http://schemas.microsoft.com/office/drawing/2014/chart" uri="{C3380CC4-5D6E-409C-BE32-E72D297353CC}">
              <c16:uniqueId val="{00000004-3D44-4F52-AC5A-CE3D2FC75829}"/>
            </c:ext>
          </c:extLst>
        </c:ser>
        <c:dLbls>
          <c:showLegendKey val="0"/>
          <c:showVal val="0"/>
          <c:showCatName val="0"/>
          <c:showSerName val="0"/>
          <c:showPercent val="0"/>
          <c:showBubbleSize val="0"/>
        </c:dLbls>
        <c:gapWidth val="182"/>
        <c:axId val="133072191"/>
        <c:axId val="133073151"/>
      </c:barChart>
      <c:catAx>
        <c:axId val="13307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73151"/>
        <c:crosses val="autoZero"/>
        <c:auto val="1"/>
        <c:lblAlgn val="ctr"/>
        <c:lblOffset val="100"/>
        <c:noMultiLvlLbl val="0"/>
      </c:catAx>
      <c:valAx>
        <c:axId val="133073151"/>
        <c:scaling>
          <c:orientation val="minMax"/>
          <c:max val="50"/>
          <c:min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72191"/>
        <c:crosses val="autoZero"/>
        <c:crossBetween val="between"/>
      </c:valAx>
      <c:spPr>
        <a:noFill/>
        <a:ln>
          <a:noFill/>
        </a:ln>
        <a:effectLst/>
      </c:spPr>
    </c:plotArea>
    <c:legend>
      <c:legendPos val="b"/>
      <c:layout>
        <c:manualLayout>
          <c:xMode val="edge"/>
          <c:yMode val="edge"/>
          <c:x val="1.4062184534625479E-2"/>
          <c:y val="0.96374808502669329"/>
          <c:w val="0.96781583552055994"/>
          <c:h val="3.56412228677070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2-Imm dest Atlantic'!$A$3</c:f>
              <c:strCache>
                <c:ptCount val="1"/>
                <c:pt idx="0">
                  <c:v>Newfoundland and Labrador </c:v>
                </c:pt>
              </c:strCache>
            </c:strRef>
          </c:tx>
          <c:spPr>
            <a:solidFill>
              <a:schemeClr val="accent1"/>
            </a:solidFill>
            <a:ln>
              <a:noFill/>
            </a:ln>
            <a:effectLst/>
          </c:spPr>
          <c:invertIfNegative val="0"/>
          <c:cat>
            <c:numRef>
              <c:f>'Chart 2-Imm dest Atlantic'!$B$2:$Y$2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 2-Imm dest Atlantic'!$B$3:$Y$3</c:f>
              <c:numCache>
                <c:formatCode>General</c:formatCode>
                <c:ptCount val="24"/>
                <c:pt idx="0">
                  <c:v>390</c:v>
                </c:pt>
                <c:pt idx="1">
                  <c:v>405</c:v>
                </c:pt>
                <c:pt idx="2">
                  <c:v>360</c:v>
                </c:pt>
                <c:pt idx="3">
                  <c:v>580</c:v>
                </c:pt>
                <c:pt idx="4">
                  <c:v>495</c:v>
                </c:pt>
                <c:pt idx="5">
                  <c:v>505</c:v>
                </c:pt>
                <c:pt idx="6">
                  <c:v>545</c:v>
                </c:pt>
                <c:pt idx="7">
                  <c:v>625</c:v>
                </c:pt>
                <c:pt idx="8">
                  <c:v>605</c:v>
                </c:pt>
                <c:pt idx="9">
                  <c:v>715</c:v>
                </c:pt>
                <c:pt idx="10">
                  <c:v>685</c:v>
                </c:pt>
                <c:pt idx="11">
                  <c:v>735</c:v>
                </c:pt>
                <c:pt idx="12">
                  <c:v>835</c:v>
                </c:pt>
                <c:pt idx="13">
                  <c:v>900</c:v>
                </c:pt>
                <c:pt idx="14">
                  <c:v>1120</c:v>
                </c:pt>
                <c:pt idx="15">
                  <c:v>1200</c:v>
                </c:pt>
                <c:pt idx="16">
                  <c:v>1185</c:v>
                </c:pt>
                <c:pt idx="17">
                  <c:v>1525</c:v>
                </c:pt>
                <c:pt idx="18">
                  <c:v>1855</c:v>
                </c:pt>
                <c:pt idx="19">
                  <c:v>900</c:v>
                </c:pt>
                <c:pt idx="20">
                  <c:v>2045</c:v>
                </c:pt>
                <c:pt idx="21">
                  <c:v>3495</c:v>
                </c:pt>
                <c:pt idx="22">
                  <c:v>5485</c:v>
                </c:pt>
                <c:pt idx="23">
                  <c:v>5810</c:v>
                </c:pt>
              </c:numCache>
            </c:numRef>
          </c:val>
          <c:extLst>
            <c:ext xmlns:c16="http://schemas.microsoft.com/office/drawing/2014/chart" uri="{C3380CC4-5D6E-409C-BE32-E72D297353CC}">
              <c16:uniqueId val="{00000000-8A70-4EA4-915C-2A4177D558EE}"/>
            </c:ext>
          </c:extLst>
        </c:ser>
        <c:ser>
          <c:idx val="1"/>
          <c:order val="1"/>
          <c:tx>
            <c:strRef>
              <c:f>'Chart 2-Imm dest Atlantic'!$A$4</c:f>
              <c:strCache>
                <c:ptCount val="1"/>
                <c:pt idx="0">
                  <c:v>Prince Edward Island </c:v>
                </c:pt>
              </c:strCache>
            </c:strRef>
          </c:tx>
          <c:spPr>
            <a:solidFill>
              <a:schemeClr val="accent2"/>
            </a:solidFill>
            <a:ln>
              <a:noFill/>
            </a:ln>
            <a:effectLst/>
          </c:spPr>
          <c:invertIfNegative val="0"/>
          <c:cat>
            <c:numRef>
              <c:f>'Chart 2-Imm dest Atlantic'!$B$2:$Y$2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 2-Imm dest Atlantic'!$B$4:$Y$4</c:f>
              <c:numCache>
                <c:formatCode>General</c:formatCode>
                <c:ptCount val="24"/>
                <c:pt idx="0">
                  <c:v>135</c:v>
                </c:pt>
                <c:pt idx="1">
                  <c:v>110</c:v>
                </c:pt>
                <c:pt idx="2">
                  <c:v>155</c:v>
                </c:pt>
                <c:pt idx="3">
                  <c:v>310</c:v>
                </c:pt>
                <c:pt idx="4">
                  <c:v>330</c:v>
                </c:pt>
                <c:pt idx="5">
                  <c:v>565</c:v>
                </c:pt>
                <c:pt idx="6">
                  <c:v>990</c:v>
                </c:pt>
                <c:pt idx="7">
                  <c:v>1450</c:v>
                </c:pt>
                <c:pt idx="8">
                  <c:v>1760</c:v>
                </c:pt>
                <c:pt idx="9">
                  <c:v>2590</c:v>
                </c:pt>
                <c:pt idx="10">
                  <c:v>1740</c:v>
                </c:pt>
                <c:pt idx="11">
                  <c:v>1100</c:v>
                </c:pt>
                <c:pt idx="12">
                  <c:v>1000</c:v>
                </c:pt>
                <c:pt idx="13">
                  <c:v>1630</c:v>
                </c:pt>
                <c:pt idx="14">
                  <c:v>1190</c:v>
                </c:pt>
                <c:pt idx="15">
                  <c:v>2315</c:v>
                </c:pt>
                <c:pt idx="16">
                  <c:v>2345</c:v>
                </c:pt>
                <c:pt idx="17">
                  <c:v>2125</c:v>
                </c:pt>
                <c:pt idx="18">
                  <c:v>2445</c:v>
                </c:pt>
                <c:pt idx="19">
                  <c:v>1290</c:v>
                </c:pt>
                <c:pt idx="20">
                  <c:v>2615</c:v>
                </c:pt>
                <c:pt idx="21">
                  <c:v>2670</c:v>
                </c:pt>
                <c:pt idx="22">
                  <c:v>3620</c:v>
                </c:pt>
                <c:pt idx="23">
                  <c:v>3980</c:v>
                </c:pt>
              </c:numCache>
            </c:numRef>
          </c:val>
          <c:extLst>
            <c:ext xmlns:c16="http://schemas.microsoft.com/office/drawing/2014/chart" uri="{C3380CC4-5D6E-409C-BE32-E72D297353CC}">
              <c16:uniqueId val="{00000001-8A70-4EA4-915C-2A4177D558EE}"/>
            </c:ext>
          </c:extLst>
        </c:ser>
        <c:ser>
          <c:idx val="2"/>
          <c:order val="2"/>
          <c:tx>
            <c:strRef>
              <c:f>'Chart 2-Imm dest Atlantic'!$A$5</c:f>
              <c:strCache>
                <c:ptCount val="1"/>
                <c:pt idx="0">
                  <c:v>Nova Scotia </c:v>
                </c:pt>
              </c:strCache>
            </c:strRef>
          </c:tx>
          <c:spPr>
            <a:solidFill>
              <a:schemeClr val="accent3"/>
            </a:solidFill>
            <a:ln>
              <a:noFill/>
            </a:ln>
            <a:effectLst/>
          </c:spPr>
          <c:invertIfNegative val="0"/>
          <c:cat>
            <c:numRef>
              <c:f>'Chart 2-Imm dest Atlantic'!$B$2:$Y$2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 2-Imm dest Atlantic'!$B$5:$Y$5</c:f>
              <c:numCache>
                <c:formatCode>General</c:formatCode>
                <c:ptCount val="24"/>
                <c:pt idx="0">
                  <c:v>1695</c:v>
                </c:pt>
                <c:pt idx="1">
                  <c:v>1420</c:v>
                </c:pt>
                <c:pt idx="2">
                  <c:v>1475</c:v>
                </c:pt>
                <c:pt idx="3">
                  <c:v>1770</c:v>
                </c:pt>
                <c:pt idx="4">
                  <c:v>1930</c:v>
                </c:pt>
                <c:pt idx="5">
                  <c:v>2585</c:v>
                </c:pt>
                <c:pt idx="6">
                  <c:v>2530</c:v>
                </c:pt>
                <c:pt idx="7">
                  <c:v>2650</c:v>
                </c:pt>
                <c:pt idx="8">
                  <c:v>2390</c:v>
                </c:pt>
                <c:pt idx="9">
                  <c:v>2395</c:v>
                </c:pt>
                <c:pt idx="10">
                  <c:v>2135</c:v>
                </c:pt>
                <c:pt idx="11">
                  <c:v>2335</c:v>
                </c:pt>
                <c:pt idx="12">
                  <c:v>2525</c:v>
                </c:pt>
                <c:pt idx="13">
                  <c:v>2670</c:v>
                </c:pt>
                <c:pt idx="14">
                  <c:v>3420</c:v>
                </c:pt>
                <c:pt idx="15">
                  <c:v>5510</c:v>
                </c:pt>
                <c:pt idx="16">
                  <c:v>4515</c:v>
                </c:pt>
                <c:pt idx="17">
                  <c:v>5985</c:v>
                </c:pt>
                <c:pt idx="18">
                  <c:v>7595</c:v>
                </c:pt>
                <c:pt idx="19">
                  <c:v>3520</c:v>
                </c:pt>
                <c:pt idx="20">
                  <c:v>9165</c:v>
                </c:pt>
                <c:pt idx="21">
                  <c:v>12660</c:v>
                </c:pt>
                <c:pt idx="22">
                  <c:v>11805</c:v>
                </c:pt>
                <c:pt idx="23">
                  <c:v>14235</c:v>
                </c:pt>
              </c:numCache>
            </c:numRef>
          </c:val>
          <c:extLst>
            <c:ext xmlns:c16="http://schemas.microsoft.com/office/drawing/2014/chart" uri="{C3380CC4-5D6E-409C-BE32-E72D297353CC}">
              <c16:uniqueId val="{00000002-8A70-4EA4-915C-2A4177D558EE}"/>
            </c:ext>
          </c:extLst>
        </c:ser>
        <c:ser>
          <c:idx val="3"/>
          <c:order val="3"/>
          <c:tx>
            <c:strRef>
              <c:f>'Chart 2-Imm dest Atlantic'!$A$6</c:f>
              <c:strCache>
                <c:ptCount val="1"/>
                <c:pt idx="0">
                  <c:v>New Brunswick</c:v>
                </c:pt>
              </c:strCache>
            </c:strRef>
          </c:tx>
          <c:spPr>
            <a:solidFill>
              <a:schemeClr val="accent4"/>
            </a:solidFill>
            <a:ln>
              <a:noFill/>
            </a:ln>
            <a:effectLst/>
          </c:spPr>
          <c:invertIfNegative val="0"/>
          <c:cat>
            <c:numRef>
              <c:f>'Chart 2-Imm dest Atlantic'!$B$2:$Y$2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 2-Imm dest Atlantic'!$B$6:$Y$6</c:f>
              <c:numCache>
                <c:formatCode>General</c:formatCode>
                <c:ptCount val="24"/>
                <c:pt idx="0">
                  <c:v>795</c:v>
                </c:pt>
                <c:pt idx="1">
                  <c:v>705</c:v>
                </c:pt>
                <c:pt idx="2">
                  <c:v>665</c:v>
                </c:pt>
                <c:pt idx="3">
                  <c:v>795</c:v>
                </c:pt>
                <c:pt idx="4">
                  <c:v>1090</c:v>
                </c:pt>
                <c:pt idx="5">
                  <c:v>1645</c:v>
                </c:pt>
                <c:pt idx="6">
                  <c:v>1640</c:v>
                </c:pt>
                <c:pt idx="7">
                  <c:v>1855</c:v>
                </c:pt>
                <c:pt idx="8">
                  <c:v>1915</c:v>
                </c:pt>
                <c:pt idx="9">
                  <c:v>2125</c:v>
                </c:pt>
                <c:pt idx="10">
                  <c:v>1965</c:v>
                </c:pt>
                <c:pt idx="11">
                  <c:v>2210</c:v>
                </c:pt>
                <c:pt idx="12">
                  <c:v>2020</c:v>
                </c:pt>
                <c:pt idx="13">
                  <c:v>2835</c:v>
                </c:pt>
                <c:pt idx="14">
                  <c:v>2580</c:v>
                </c:pt>
                <c:pt idx="15">
                  <c:v>4715</c:v>
                </c:pt>
                <c:pt idx="16">
                  <c:v>3660</c:v>
                </c:pt>
                <c:pt idx="17">
                  <c:v>4610</c:v>
                </c:pt>
                <c:pt idx="18">
                  <c:v>6005</c:v>
                </c:pt>
                <c:pt idx="19">
                  <c:v>2890</c:v>
                </c:pt>
                <c:pt idx="20">
                  <c:v>5315</c:v>
                </c:pt>
                <c:pt idx="21">
                  <c:v>10230</c:v>
                </c:pt>
                <c:pt idx="22">
                  <c:v>11455</c:v>
                </c:pt>
                <c:pt idx="23">
                  <c:v>15495</c:v>
                </c:pt>
              </c:numCache>
            </c:numRef>
          </c:val>
          <c:extLst>
            <c:ext xmlns:c16="http://schemas.microsoft.com/office/drawing/2014/chart" uri="{C3380CC4-5D6E-409C-BE32-E72D297353CC}">
              <c16:uniqueId val="{00000003-8A70-4EA4-915C-2A4177D558EE}"/>
            </c:ext>
          </c:extLst>
        </c:ser>
        <c:dLbls>
          <c:showLegendKey val="0"/>
          <c:showVal val="0"/>
          <c:showCatName val="0"/>
          <c:showSerName val="0"/>
          <c:showPercent val="0"/>
          <c:showBubbleSize val="0"/>
        </c:dLbls>
        <c:gapWidth val="219"/>
        <c:overlap val="-27"/>
        <c:axId val="1567416976"/>
        <c:axId val="1567424176"/>
      </c:barChart>
      <c:lineChart>
        <c:grouping val="standard"/>
        <c:varyColors val="0"/>
        <c:ser>
          <c:idx val="4"/>
          <c:order val="4"/>
          <c:tx>
            <c:strRef>
              <c:f>'Chart 2-Imm dest Atlantic'!$A$7</c:f>
              <c:strCache>
                <c:ptCount val="1"/>
                <c:pt idx="0">
                  <c:v>Atlantic Canada</c:v>
                </c:pt>
              </c:strCache>
            </c:strRef>
          </c:tx>
          <c:spPr>
            <a:ln w="28575" cap="rnd">
              <a:solidFill>
                <a:schemeClr val="accent5"/>
              </a:solidFill>
              <a:round/>
            </a:ln>
            <a:effectLst/>
          </c:spPr>
          <c:marker>
            <c:symbol val="none"/>
          </c:marker>
          <c:cat>
            <c:numRef>
              <c:f>'Chart 2-Imm dest Atlantic'!$B$2:$Y$2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 2-Imm dest Atlantic'!$B$7:$Y$7</c:f>
              <c:numCache>
                <c:formatCode>General</c:formatCode>
                <c:ptCount val="24"/>
                <c:pt idx="0">
                  <c:v>5016</c:v>
                </c:pt>
                <c:pt idx="1">
                  <c:v>4642</c:v>
                </c:pt>
                <c:pt idx="2">
                  <c:v>4658</c:v>
                </c:pt>
                <c:pt idx="3">
                  <c:v>5459</c:v>
                </c:pt>
                <c:pt idx="4">
                  <c:v>5850</c:v>
                </c:pt>
                <c:pt idx="5">
                  <c:v>7306</c:v>
                </c:pt>
                <c:pt idx="6">
                  <c:v>7712</c:v>
                </c:pt>
                <c:pt idx="7">
                  <c:v>8588</c:v>
                </c:pt>
                <c:pt idx="8">
                  <c:v>8679</c:v>
                </c:pt>
                <c:pt idx="9">
                  <c:v>9835</c:v>
                </c:pt>
                <c:pt idx="10">
                  <c:v>8536</c:v>
                </c:pt>
                <c:pt idx="11">
                  <c:v>8392</c:v>
                </c:pt>
                <c:pt idx="12">
                  <c:v>8393</c:v>
                </c:pt>
                <c:pt idx="13">
                  <c:v>10049</c:v>
                </c:pt>
                <c:pt idx="14">
                  <c:v>10325</c:v>
                </c:pt>
                <c:pt idx="15">
                  <c:v>15756</c:v>
                </c:pt>
                <c:pt idx="16">
                  <c:v>13722</c:v>
                </c:pt>
                <c:pt idx="17">
                  <c:v>16263</c:v>
                </c:pt>
                <c:pt idx="18">
                  <c:v>19919</c:v>
                </c:pt>
                <c:pt idx="19">
                  <c:v>10620</c:v>
                </c:pt>
                <c:pt idx="20">
                  <c:v>21161</c:v>
                </c:pt>
                <c:pt idx="21">
                  <c:v>31077</c:v>
                </c:pt>
                <c:pt idx="22">
                  <c:v>34388</c:v>
                </c:pt>
                <c:pt idx="23">
                  <c:v>41544</c:v>
                </c:pt>
              </c:numCache>
            </c:numRef>
          </c:val>
          <c:smooth val="0"/>
          <c:extLst>
            <c:ext xmlns:c16="http://schemas.microsoft.com/office/drawing/2014/chart" uri="{C3380CC4-5D6E-409C-BE32-E72D297353CC}">
              <c16:uniqueId val="{00000004-8A70-4EA4-915C-2A4177D558EE}"/>
            </c:ext>
          </c:extLst>
        </c:ser>
        <c:dLbls>
          <c:showLegendKey val="0"/>
          <c:showVal val="0"/>
          <c:showCatName val="0"/>
          <c:showSerName val="0"/>
          <c:showPercent val="0"/>
          <c:showBubbleSize val="0"/>
        </c:dLbls>
        <c:marker val="1"/>
        <c:smooth val="0"/>
        <c:axId val="1567416976"/>
        <c:axId val="1567424176"/>
      </c:lineChart>
      <c:catAx>
        <c:axId val="156741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424176"/>
        <c:crosses val="autoZero"/>
        <c:auto val="1"/>
        <c:lblAlgn val="ctr"/>
        <c:lblOffset val="100"/>
        <c:noMultiLvlLbl val="0"/>
      </c:catAx>
      <c:valAx>
        <c:axId val="156742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416976"/>
        <c:crosses val="autoZero"/>
        <c:crossBetween val="between"/>
      </c:valAx>
      <c:spPr>
        <a:noFill/>
        <a:ln>
          <a:noFill/>
        </a:ln>
        <a:effectLst/>
      </c:spPr>
    </c:plotArea>
    <c:legend>
      <c:legendPos val="b"/>
      <c:layout>
        <c:manualLayout>
          <c:xMode val="edge"/>
          <c:yMode val="edge"/>
          <c:x val="6.4904274353093276E-3"/>
          <c:y val="0.89423738385114471"/>
          <c:w val="0.98902114713138334"/>
          <c:h val="7.90068575785829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'Chart3-Imm-for-AC-by-ImmCategor'!$B$4</c:f>
              <c:strCache>
                <c:ptCount val="1"/>
                <c:pt idx="0">
                  <c:v>Economic </c:v>
                </c:pt>
              </c:strCache>
            </c:strRef>
          </c:tx>
          <c:spPr>
            <a:ln w="28575" cap="rnd">
              <a:solidFill>
                <a:schemeClr val="accent1"/>
              </a:solidFill>
              <a:round/>
            </a:ln>
            <a:effectLst/>
          </c:spPr>
          <c:marker>
            <c:symbol val="none"/>
          </c:marker>
          <c:cat>
            <c:numRef>
              <c:f>'Chart3-Imm-for-AC-by-ImmCategor'!$C$3:$Z$3</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'Chart3-Imm-for-AC-by-ImmCategor'!$C$4:$Z$4</c:f>
              <c:numCache>
                <c:formatCode>General</c:formatCode>
                <c:ptCount val="24"/>
                <c:pt idx="0">
                  <c:v>1560</c:v>
                </c:pt>
                <c:pt idx="1">
                  <c:v>1345</c:v>
                </c:pt>
                <c:pt idx="2">
                  <c:v>1250</c:v>
                </c:pt>
                <c:pt idx="3">
                  <c:v>1895</c:v>
                </c:pt>
                <c:pt idx="4">
                  <c:v>2340</c:v>
                </c:pt>
                <c:pt idx="5">
                  <c:v>3660</c:v>
                </c:pt>
                <c:pt idx="6">
                  <c:v>4050</c:v>
                </c:pt>
                <c:pt idx="7">
                  <c:v>4795</c:v>
                </c:pt>
                <c:pt idx="8">
                  <c:v>5080</c:v>
                </c:pt>
                <c:pt idx="9">
                  <c:v>6305</c:v>
                </c:pt>
                <c:pt idx="10">
                  <c:v>4890</c:v>
                </c:pt>
                <c:pt idx="11">
                  <c:v>4890</c:v>
                </c:pt>
                <c:pt idx="12">
                  <c:v>4600</c:v>
                </c:pt>
                <c:pt idx="13">
                  <c:v>6440</c:v>
                </c:pt>
                <c:pt idx="14">
                  <c:v>6205</c:v>
                </c:pt>
                <c:pt idx="15">
                  <c:v>8645</c:v>
                </c:pt>
                <c:pt idx="16">
                  <c:v>9035</c:v>
                </c:pt>
                <c:pt idx="17">
                  <c:v>11375</c:v>
                </c:pt>
                <c:pt idx="18">
                  <c:v>14360</c:v>
                </c:pt>
                <c:pt idx="19">
                  <c:v>6870</c:v>
                </c:pt>
                <c:pt idx="20">
                  <c:v>15825</c:v>
                </c:pt>
                <c:pt idx="21">
                  <c:v>23325</c:v>
                </c:pt>
                <c:pt idx="22">
                  <c:v>25780</c:v>
                </c:pt>
                <c:pt idx="23">
                  <c:v>33580</c:v>
                </c:pt>
              </c:numCache>
            </c:numRef>
          </c:val>
          <c:smooth val="0"/>
          <c:extLst>
            <c:ext xmlns:c16="http://schemas.microsoft.com/office/drawing/2014/chart" uri="{C3380CC4-5D6E-409C-BE32-E72D297353CC}">
              <c16:uniqueId val="{00000000-E5D6-44F5-AFF3-7DEC7CFAB42B}"/>
            </c:ext>
          </c:extLst>
        </c:ser>
        <c:ser>
          <c:idx val="1"/>
          <c:order val="1"/>
          <c:tx>
            <c:strRef>
              <c:f>'Chart3-Imm-for-AC-by-ImmCategor'!$B$5</c:f>
              <c:strCache>
                <c:ptCount val="1"/>
                <c:pt idx="0">
                  <c:v>Sponsored Family </c:v>
                </c:pt>
              </c:strCache>
            </c:strRef>
          </c:tx>
          <c:spPr>
            <a:ln w="28575" cap="rnd">
              <a:solidFill>
                <a:schemeClr val="accent2"/>
              </a:solidFill>
              <a:round/>
            </a:ln>
            <a:effectLst/>
          </c:spPr>
          <c:marker>
            <c:symbol val="none"/>
          </c:marker>
          <c:cat>
            <c:numRef>
              <c:f>'Chart3-Imm-for-AC-by-ImmCategor'!$C$3:$Z$3</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'Chart3-Imm-for-AC-by-ImmCategor'!$C$5:$Z$5</c:f>
              <c:numCache>
                <c:formatCode>General</c:formatCode>
                <c:ptCount val="24"/>
                <c:pt idx="0">
                  <c:v>750</c:v>
                </c:pt>
                <c:pt idx="1">
                  <c:v>725</c:v>
                </c:pt>
                <c:pt idx="2">
                  <c:v>870</c:v>
                </c:pt>
                <c:pt idx="3">
                  <c:v>935</c:v>
                </c:pt>
                <c:pt idx="4">
                  <c:v>880</c:v>
                </c:pt>
                <c:pt idx="5">
                  <c:v>970</c:v>
                </c:pt>
                <c:pt idx="6">
                  <c:v>890</c:v>
                </c:pt>
                <c:pt idx="7">
                  <c:v>1040</c:v>
                </c:pt>
                <c:pt idx="8">
                  <c:v>955</c:v>
                </c:pt>
                <c:pt idx="9">
                  <c:v>835</c:v>
                </c:pt>
                <c:pt idx="10">
                  <c:v>925</c:v>
                </c:pt>
                <c:pt idx="11">
                  <c:v>915</c:v>
                </c:pt>
                <c:pt idx="12">
                  <c:v>1220</c:v>
                </c:pt>
                <c:pt idx="13">
                  <c:v>1000</c:v>
                </c:pt>
                <c:pt idx="14">
                  <c:v>975</c:v>
                </c:pt>
                <c:pt idx="15">
                  <c:v>1265</c:v>
                </c:pt>
                <c:pt idx="16">
                  <c:v>1335</c:v>
                </c:pt>
                <c:pt idx="17">
                  <c:v>1440</c:v>
                </c:pt>
                <c:pt idx="18">
                  <c:v>1690</c:v>
                </c:pt>
                <c:pt idx="19">
                  <c:v>950</c:v>
                </c:pt>
                <c:pt idx="20">
                  <c:v>1450</c:v>
                </c:pt>
                <c:pt idx="21">
                  <c:v>1990</c:v>
                </c:pt>
                <c:pt idx="22">
                  <c:v>2240</c:v>
                </c:pt>
                <c:pt idx="23">
                  <c:v>2525</c:v>
                </c:pt>
              </c:numCache>
            </c:numRef>
          </c:val>
          <c:smooth val="0"/>
          <c:extLst>
            <c:ext xmlns:c16="http://schemas.microsoft.com/office/drawing/2014/chart" uri="{C3380CC4-5D6E-409C-BE32-E72D297353CC}">
              <c16:uniqueId val="{00000001-E5D6-44F5-AFF3-7DEC7CFAB42B}"/>
            </c:ext>
          </c:extLst>
        </c:ser>
        <c:ser>
          <c:idx val="2"/>
          <c:order val="2"/>
          <c:tx>
            <c:strRef>
              <c:f>'Chart3-Imm-for-AC-by-ImmCategor'!$B$6</c:f>
              <c:strCache>
                <c:ptCount val="1"/>
                <c:pt idx="0">
                  <c:v>Resettled Refugee &amp; Protected Person in Canada </c:v>
                </c:pt>
              </c:strCache>
            </c:strRef>
          </c:tx>
          <c:spPr>
            <a:ln w="28575" cap="rnd">
              <a:solidFill>
                <a:schemeClr val="accent3"/>
              </a:solidFill>
              <a:round/>
            </a:ln>
            <a:effectLst/>
          </c:spPr>
          <c:marker>
            <c:symbol val="none"/>
          </c:marker>
          <c:cat>
            <c:numRef>
              <c:f>'Chart3-Imm-for-AC-by-ImmCategor'!$C$3:$Z$3</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'Chart3-Imm-for-AC-by-ImmCategor'!$C$6:$Z$6</c:f>
              <c:numCache>
                <c:formatCode>General</c:formatCode>
                <c:ptCount val="24"/>
                <c:pt idx="0">
                  <c:v>705</c:v>
                </c:pt>
                <c:pt idx="1">
                  <c:v>565</c:v>
                </c:pt>
                <c:pt idx="2">
                  <c:v>510</c:v>
                </c:pt>
                <c:pt idx="3">
                  <c:v>570</c:v>
                </c:pt>
                <c:pt idx="4">
                  <c:v>600</c:v>
                </c:pt>
                <c:pt idx="5">
                  <c:v>600</c:v>
                </c:pt>
                <c:pt idx="6">
                  <c:v>615</c:v>
                </c:pt>
                <c:pt idx="7">
                  <c:v>565</c:v>
                </c:pt>
                <c:pt idx="8">
                  <c:v>520</c:v>
                </c:pt>
                <c:pt idx="9">
                  <c:v>590</c:v>
                </c:pt>
                <c:pt idx="10">
                  <c:v>630</c:v>
                </c:pt>
                <c:pt idx="11">
                  <c:v>505</c:v>
                </c:pt>
                <c:pt idx="12">
                  <c:v>530</c:v>
                </c:pt>
                <c:pt idx="13">
                  <c:v>660</c:v>
                </c:pt>
                <c:pt idx="14">
                  <c:v>1095</c:v>
                </c:pt>
                <c:pt idx="15">
                  <c:v>3790</c:v>
                </c:pt>
                <c:pt idx="16">
                  <c:v>1315</c:v>
                </c:pt>
                <c:pt idx="17">
                  <c:v>1395</c:v>
                </c:pt>
                <c:pt idx="18">
                  <c:v>1795</c:v>
                </c:pt>
                <c:pt idx="19">
                  <c:v>750</c:v>
                </c:pt>
                <c:pt idx="20">
                  <c:v>1720</c:v>
                </c:pt>
                <c:pt idx="21">
                  <c:v>3630</c:v>
                </c:pt>
                <c:pt idx="22">
                  <c:v>4160</c:v>
                </c:pt>
                <c:pt idx="23">
                  <c:v>3025</c:v>
                </c:pt>
              </c:numCache>
            </c:numRef>
          </c:val>
          <c:smooth val="0"/>
          <c:extLst>
            <c:ext xmlns:c16="http://schemas.microsoft.com/office/drawing/2014/chart" uri="{C3380CC4-5D6E-409C-BE32-E72D297353CC}">
              <c16:uniqueId val="{00000002-E5D6-44F5-AFF3-7DEC7CFAB42B}"/>
            </c:ext>
          </c:extLst>
        </c:ser>
        <c:ser>
          <c:idx val="3"/>
          <c:order val="3"/>
          <c:tx>
            <c:strRef>
              <c:f>'Chart3-Imm-for-AC-by-ImmCategor'!$B$7</c:f>
              <c:strCache>
                <c:ptCount val="1"/>
                <c:pt idx="0">
                  <c:v>All Other Immigrants</c:v>
                </c:pt>
              </c:strCache>
            </c:strRef>
          </c:tx>
          <c:spPr>
            <a:ln w="28575" cap="rnd">
              <a:solidFill>
                <a:schemeClr val="accent4"/>
              </a:solidFill>
              <a:round/>
            </a:ln>
            <a:effectLst/>
          </c:spPr>
          <c:marker>
            <c:symbol val="none"/>
          </c:marker>
          <c:cat>
            <c:numRef>
              <c:f>'Chart3-Imm-for-AC-by-ImmCategor'!$C$3:$Z$3</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'Chart3-Imm-for-AC-by-ImmCategor'!$C$7:$Z$7</c:f>
              <c:numCache>
                <c:formatCode>General</c:formatCode>
                <c:ptCount val="24"/>
                <c:pt idx="0">
                  <c:v>0</c:v>
                </c:pt>
                <c:pt idx="1">
                  <c:v>0</c:v>
                </c:pt>
                <c:pt idx="2">
                  <c:v>30</c:v>
                </c:pt>
                <c:pt idx="3">
                  <c:v>50</c:v>
                </c:pt>
                <c:pt idx="4">
                  <c:v>80</c:v>
                </c:pt>
                <c:pt idx="5">
                  <c:v>115</c:v>
                </c:pt>
                <c:pt idx="6">
                  <c:v>160</c:v>
                </c:pt>
                <c:pt idx="7">
                  <c:v>150</c:v>
                </c:pt>
                <c:pt idx="8">
                  <c:v>120</c:v>
                </c:pt>
                <c:pt idx="9">
                  <c:v>90</c:v>
                </c:pt>
                <c:pt idx="10">
                  <c:v>110</c:v>
                </c:pt>
                <c:pt idx="11">
                  <c:v>65</c:v>
                </c:pt>
                <c:pt idx="12">
                  <c:v>25</c:v>
                </c:pt>
                <c:pt idx="13">
                  <c:v>10</c:v>
                </c:pt>
                <c:pt idx="14">
                  <c:v>45</c:v>
                </c:pt>
                <c:pt idx="15">
                  <c:v>35</c:v>
                </c:pt>
                <c:pt idx="16">
                  <c:v>15</c:v>
                </c:pt>
                <c:pt idx="17">
                  <c:v>25</c:v>
                </c:pt>
                <c:pt idx="18">
                  <c:v>50</c:v>
                </c:pt>
                <c:pt idx="19">
                  <c:v>30</c:v>
                </c:pt>
                <c:pt idx="20">
                  <c:v>135</c:v>
                </c:pt>
                <c:pt idx="21">
                  <c:v>100</c:v>
                </c:pt>
                <c:pt idx="22">
                  <c:v>185</c:v>
                </c:pt>
                <c:pt idx="23">
                  <c:v>380</c:v>
                </c:pt>
              </c:numCache>
            </c:numRef>
          </c:val>
          <c:smooth val="0"/>
          <c:extLst>
            <c:ext xmlns:c16="http://schemas.microsoft.com/office/drawing/2014/chart" uri="{C3380CC4-5D6E-409C-BE32-E72D297353CC}">
              <c16:uniqueId val="{00000003-E5D6-44F5-AFF3-7DEC7CFAB42B}"/>
            </c:ext>
          </c:extLst>
        </c:ser>
        <c:dLbls>
          <c:showLegendKey val="0"/>
          <c:showVal val="0"/>
          <c:showCatName val="0"/>
          <c:showSerName val="0"/>
          <c:showPercent val="0"/>
          <c:showBubbleSize val="0"/>
        </c:dLbls>
        <c:smooth val="0"/>
        <c:axId val="257453471"/>
        <c:axId val="257452031"/>
      </c:lineChart>
      <c:catAx>
        <c:axId val="25745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7452031"/>
        <c:crosses val="autoZero"/>
        <c:auto val="1"/>
        <c:lblAlgn val="ctr"/>
        <c:lblOffset val="100"/>
        <c:noMultiLvlLbl val="0"/>
      </c:catAx>
      <c:valAx>
        <c:axId val="257452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7453471"/>
        <c:crosses val="autoZero"/>
        <c:crossBetween val="between"/>
      </c:valAx>
      <c:spPr>
        <a:noFill/>
        <a:ln>
          <a:noFill/>
        </a:ln>
        <a:effectLst/>
      </c:spPr>
    </c:plotArea>
    <c:legend>
      <c:legendPos val="b"/>
      <c:layout>
        <c:manualLayout>
          <c:xMode val="edge"/>
          <c:yMode val="edge"/>
          <c:x val="1.0554461942257218E-2"/>
          <c:y val="0.89513150891103643"/>
          <c:w val="0.97055774278215223"/>
          <c:h val="7.70907133111857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Retention rates</a:t>
            </a:r>
            <a:r>
              <a:rPr lang="en-CA" baseline="0" dirty="0"/>
              <a:t> in Atlantic Canada (2013 entry)</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lineChart>
        <c:grouping val="standard"/>
        <c:varyColors val="0"/>
        <c:ser>
          <c:idx val="0"/>
          <c:order val="0"/>
          <c:tx>
            <c:strRef>
              <c:f>'TR ATLANTIC 2013'!$C$56</c:f>
              <c:strCache>
                <c:ptCount val="1"/>
                <c:pt idx="0">
                  <c:v>Temporary Residents</c:v>
                </c:pt>
              </c:strCache>
            </c:strRef>
          </c:tx>
          <c:spPr>
            <a:ln w="28575" cap="rnd">
              <a:solidFill>
                <a:schemeClr val="accent1"/>
              </a:solidFill>
              <a:round/>
            </a:ln>
            <a:effectLst/>
          </c:spPr>
          <c:marker>
            <c:symbol val="none"/>
          </c:marker>
          <c:cat>
            <c:numRef>
              <c:f>'TR ATLANTIC 2013'!$D$55:$M$55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 ATLANTIC 2013'!$D$56:$M$56</c:f>
              <c:numCache>
                <c:formatCode>0.0</c:formatCode>
                <c:ptCount val="10"/>
                <c:pt idx="0">
                  <c:v>75.903614457831324</c:v>
                </c:pt>
                <c:pt idx="1">
                  <c:v>70.048309178743963</c:v>
                </c:pt>
                <c:pt idx="2">
                  <c:v>65.206812652068123</c:v>
                </c:pt>
                <c:pt idx="3">
                  <c:v>62.009803921568633</c:v>
                </c:pt>
                <c:pt idx="4">
                  <c:v>59.85221674876847</c:v>
                </c:pt>
                <c:pt idx="5">
                  <c:v>59.553349875930522</c:v>
                </c:pt>
                <c:pt idx="6">
                  <c:v>59.2964824120603</c:v>
                </c:pt>
                <c:pt idx="7">
                  <c:v>57.5</c:v>
                </c:pt>
                <c:pt idx="8">
                  <c:v>57.286432160804019</c:v>
                </c:pt>
                <c:pt idx="9">
                  <c:v>56.598984771573605</c:v>
                </c:pt>
              </c:numCache>
            </c:numRef>
          </c:val>
          <c:smooth val="0"/>
          <c:extLst>
            <c:ext xmlns:c16="http://schemas.microsoft.com/office/drawing/2014/chart" uri="{C3380CC4-5D6E-409C-BE32-E72D297353CC}">
              <c16:uniqueId val="{00000000-1C9C-414A-B03B-B91D3C6EF717}"/>
            </c:ext>
          </c:extLst>
        </c:ser>
        <c:ser>
          <c:idx val="1"/>
          <c:order val="1"/>
          <c:tx>
            <c:strRef>
              <c:f>'TR ATLANTIC 2013'!$C$57</c:f>
              <c:strCache>
                <c:ptCount val="1"/>
                <c:pt idx="0">
                  <c:v>Permanent Residents</c:v>
                </c:pt>
              </c:strCache>
            </c:strRef>
          </c:tx>
          <c:spPr>
            <a:ln w="28575" cap="rnd">
              <a:solidFill>
                <a:schemeClr val="accent2"/>
              </a:solidFill>
              <a:round/>
            </a:ln>
            <a:effectLst/>
          </c:spPr>
          <c:marker>
            <c:symbol val="none"/>
          </c:marker>
          <c:cat>
            <c:numRef>
              <c:f>'TR ATLANTIC 2013'!$D$55:$M$55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 ATLANTIC 2013'!$D$57:$M$57</c:f>
              <c:numCache>
                <c:formatCode>General</c:formatCode>
                <c:ptCount val="10"/>
                <c:pt idx="0">
                  <c:v>74.008810572687224</c:v>
                </c:pt>
                <c:pt idx="1">
                  <c:v>65.89958158995816</c:v>
                </c:pt>
                <c:pt idx="2">
                  <c:v>58.98989898989899</c:v>
                </c:pt>
                <c:pt idx="3">
                  <c:v>54.761904761904759</c:v>
                </c:pt>
                <c:pt idx="4">
                  <c:v>50.965250965250966</c:v>
                </c:pt>
                <c:pt idx="5">
                  <c:v>49.343339587242028</c:v>
                </c:pt>
                <c:pt idx="6">
                  <c:v>48.434622467771639</c:v>
                </c:pt>
                <c:pt idx="7">
                  <c:v>47.905282331511842</c:v>
                </c:pt>
                <c:pt idx="8">
                  <c:v>46.607142857142861</c:v>
                </c:pt>
                <c:pt idx="9">
                  <c:v>46.371681415929203</c:v>
                </c:pt>
              </c:numCache>
            </c:numRef>
          </c:val>
          <c:smooth val="0"/>
          <c:extLst>
            <c:ext xmlns:c16="http://schemas.microsoft.com/office/drawing/2014/chart" uri="{C3380CC4-5D6E-409C-BE32-E72D297353CC}">
              <c16:uniqueId val="{00000001-1C9C-414A-B03B-B91D3C6EF717}"/>
            </c:ext>
          </c:extLst>
        </c:ser>
        <c:dLbls>
          <c:showLegendKey val="0"/>
          <c:showVal val="0"/>
          <c:showCatName val="0"/>
          <c:showSerName val="0"/>
          <c:showPercent val="0"/>
          <c:showBubbleSize val="0"/>
        </c:dLbls>
        <c:smooth val="0"/>
        <c:axId val="288591760"/>
        <c:axId val="288601360"/>
      </c:lineChart>
      <c:catAx>
        <c:axId val="28859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601360"/>
        <c:crosses val="autoZero"/>
        <c:auto val="1"/>
        <c:lblAlgn val="ctr"/>
        <c:lblOffset val="100"/>
        <c:noMultiLvlLbl val="0"/>
      </c:catAx>
      <c:valAx>
        <c:axId val="28860136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59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Retention Rates by Class, Atlantic Canada</a:t>
            </a:r>
          </a:p>
          <a:p>
            <a:pPr>
              <a:defRPr/>
            </a:pPr>
            <a:r>
              <a:rPr lang="en-US" dirty="0"/>
              <a:t> (2013 Entry)</a:t>
            </a:r>
          </a:p>
        </c:rich>
      </c:tx>
      <c:layout>
        <c:manualLayout>
          <c:xMode val="edge"/>
          <c:yMode val="edge"/>
          <c:x val="0.1387915573053368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738883496215649E-2"/>
          <c:y val="0.22376215528922133"/>
          <c:w val="0.88822462817147851"/>
          <c:h val="0.53623432487605716"/>
        </c:manualLayout>
      </c:layout>
      <c:lineChart>
        <c:grouping val="standard"/>
        <c:varyColors val="0"/>
        <c:ser>
          <c:idx val="0"/>
          <c:order val="0"/>
          <c:tx>
            <c:strRef>
              <c:f>Sheet1!$C$5</c:f>
              <c:strCache>
                <c:ptCount val="1"/>
                <c:pt idx="0">
                  <c:v>Immigrant sponsored by family</c:v>
                </c:pt>
              </c:strCache>
            </c:strRef>
          </c:tx>
          <c:spPr>
            <a:ln w="28575" cap="rnd">
              <a:solidFill>
                <a:schemeClr val="accent1"/>
              </a:solidFill>
              <a:round/>
            </a:ln>
            <a:effectLst/>
          </c:spPr>
          <c:marker>
            <c:symbol val="none"/>
          </c:marker>
          <c:cat>
            <c:numRef>
              <c:f>Sheet1!$D$3:$M$3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Sheet1!$D$5:$M$5</c:f>
              <c:numCache>
                <c:formatCode>General</c:formatCode>
                <c:ptCount val="10"/>
                <c:pt idx="0">
                  <c:v>88</c:v>
                </c:pt>
                <c:pt idx="1">
                  <c:v>84.3</c:v>
                </c:pt>
                <c:pt idx="2">
                  <c:v>80.900000000000006</c:v>
                </c:pt>
                <c:pt idx="3">
                  <c:v>78.7</c:v>
                </c:pt>
                <c:pt idx="4">
                  <c:v>78.400000000000006</c:v>
                </c:pt>
                <c:pt idx="5">
                  <c:v>75.5</c:v>
                </c:pt>
                <c:pt idx="6">
                  <c:v>75.900000000000006</c:v>
                </c:pt>
                <c:pt idx="7">
                  <c:v>76.2</c:v>
                </c:pt>
                <c:pt idx="8">
                  <c:v>76.099999999999994</c:v>
                </c:pt>
                <c:pt idx="9">
                  <c:v>75.2</c:v>
                </c:pt>
              </c:numCache>
            </c:numRef>
          </c:val>
          <c:smooth val="0"/>
          <c:extLst>
            <c:ext xmlns:c16="http://schemas.microsoft.com/office/drawing/2014/chart" uri="{C3380CC4-5D6E-409C-BE32-E72D297353CC}">
              <c16:uniqueId val="{00000000-63C7-4BD3-8D23-71889B4D00C9}"/>
            </c:ext>
          </c:extLst>
        </c:ser>
        <c:ser>
          <c:idx val="1"/>
          <c:order val="1"/>
          <c:tx>
            <c:strRef>
              <c:f>Sheet1!$C$6</c:f>
              <c:strCache>
                <c:ptCount val="1"/>
                <c:pt idx="0">
                  <c:v>Economic Immigrant</c:v>
                </c:pt>
              </c:strCache>
            </c:strRef>
          </c:tx>
          <c:spPr>
            <a:ln w="28575" cap="rnd">
              <a:solidFill>
                <a:schemeClr val="accent2"/>
              </a:solidFill>
              <a:round/>
            </a:ln>
            <a:effectLst/>
          </c:spPr>
          <c:marker>
            <c:symbol val="none"/>
          </c:marker>
          <c:cat>
            <c:numRef>
              <c:f>Sheet1!$D$3:$M$3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Sheet1!$D$6:$M$6</c:f>
              <c:numCache>
                <c:formatCode>General</c:formatCode>
                <c:ptCount val="10"/>
                <c:pt idx="0">
                  <c:v>67</c:v>
                </c:pt>
                <c:pt idx="1">
                  <c:v>60.6</c:v>
                </c:pt>
                <c:pt idx="2">
                  <c:v>54.8</c:v>
                </c:pt>
                <c:pt idx="3">
                  <c:v>51.2</c:v>
                </c:pt>
                <c:pt idx="4">
                  <c:v>47.5</c:v>
                </c:pt>
                <c:pt idx="5">
                  <c:v>45.9</c:v>
                </c:pt>
                <c:pt idx="6">
                  <c:v>44.5</c:v>
                </c:pt>
                <c:pt idx="7">
                  <c:v>43.5</c:v>
                </c:pt>
                <c:pt idx="8">
                  <c:v>42.8</c:v>
                </c:pt>
                <c:pt idx="9">
                  <c:v>41</c:v>
                </c:pt>
              </c:numCache>
            </c:numRef>
          </c:val>
          <c:smooth val="0"/>
          <c:extLst>
            <c:ext xmlns:c16="http://schemas.microsoft.com/office/drawing/2014/chart" uri="{C3380CC4-5D6E-409C-BE32-E72D297353CC}">
              <c16:uniqueId val="{00000001-63C7-4BD3-8D23-71889B4D00C9}"/>
            </c:ext>
          </c:extLst>
        </c:ser>
        <c:ser>
          <c:idx val="2"/>
          <c:order val="2"/>
          <c:tx>
            <c:strRef>
              <c:f>Sheet1!$C$7</c:f>
              <c:strCache>
                <c:ptCount val="1"/>
                <c:pt idx="0">
                  <c:v>Refugee</c:v>
                </c:pt>
              </c:strCache>
            </c:strRef>
          </c:tx>
          <c:spPr>
            <a:ln w="28575" cap="rnd">
              <a:solidFill>
                <a:schemeClr val="accent3"/>
              </a:solidFill>
              <a:round/>
            </a:ln>
            <a:effectLst/>
          </c:spPr>
          <c:marker>
            <c:symbol val="none"/>
          </c:marker>
          <c:cat>
            <c:numRef>
              <c:f>Sheet1!$D$3:$M$3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Sheet1!$D$7:$M$7</c:f>
              <c:numCache>
                <c:formatCode>General</c:formatCode>
                <c:ptCount val="10"/>
                <c:pt idx="0">
                  <c:v>71.900000000000006</c:v>
                </c:pt>
                <c:pt idx="1">
                  <c:v>73.099999999999994</c:v>
                </c:pt>
                <c:pt idx="2">
                  <c:v>70.400000000000006</c:v>
                </c:pt>
                <c:pt idx="3">
                  <c:v>63.9</c:v>
                </c:pt>
                <c:pt idx="4">
                  <c:v>56.9</c:v>
                </c:pt>
                <c:pt idx="5">
                  <c:v>53.3</c:v>
                </c:pt>
                <c:pt idx="6">
                  <c:v>48</c:v>
                </c:pt>
                <c:pt idx="7">
                  <c:v>45.4</c:v>
                </c:pt>
                <c:pt idx="8">
                  <c:v>46.8</c:v>
                </c:pt>
                <c:pt idx="9">
                  <c:v>43.6</c:v>
                </c:pt>
              </c:numCache>
            </c:numRef>
          </c:val>
          <c:smooth val="0"/>
          <c:extLst>
            <c:ext xmlns:c16="http://schemas.microsoft.com/office/drawing/2014/chart" uri="{C3380CC4-5D6E-409C-BE32-E72D297353CC}">
              <c16:uniqueId val="{00000002-63C7-4BD3-8D23-71889B4D00C9}"/>
            </c:ext>
          </c:extLst>
        </c:ser>
        <c:dLbls>
          <c:showLegendKey val="0"/>
          <c:showVal val="0"/>
          <c:showCatName val="0"/>
          <c:showSerName val="0"/>
          <c:showPercent val="0"/>
          <c:showBubbleSize val="0"/>
        </c:dLbls>
        <c:smooth val="0"/>
        <c:axId val="790597424"/>
        <c:axId val="790594544"/>
      </c:lineChart>
      <c:catAx>
        <c:axId val="7905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594544"/>
        <c:crosses val="autoZero"/>
        <c:auto val="1"/>
        <c:lblAlgn val="ctr"/>
        <c:lblOffset val="100"/>
        <c:noMultiLvlLbl val="0"/>
      </c:catAx>
      <c:valAx>
        <c:axId val="790594544"/>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59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Education and Job Alignment Atlantic</a:t>
            </a:r>
            <a:r>
              <a:rPr lang="en-US" sz="2000" b="1" baseline="0" dirty="0"/>
              <a:t> Canada</a:t>
            </a:r>
          </a:p>
          <a:p>
            <a:pPr>
              <a:defRPr/>
            </a:pPr>
            <a:r>
              <a:rPr lang="en-US" sz="2000" b="1" dirty="0"/>
              <a:t> (Non-Immigrants,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646725497340998E-2"/>
          <c:y val="0.19318015010376363"/>
          <c:w val="0.94389116853351074"/>
          <c:h val="0.57167973195179334"/>
        </c:manualLayout>
      </c:layout>
      <c:lineChart>
        <c:grouping val="standard"/>
        <c:varyColors val="0"/>
        <c:ser>
          <c:idx val="0"/>
          <c:order val="0"/>
          <c:tx>
            <c:strRef>
              <c:f>'Atlantic Non-Immigrants'!$A$11</c:f>
              <c:strCache>
                <c:ptCount val="1"/>
                <c:pt idx="0">
                  <c:v> %Uni</c:v>
                </c:pt>
              </c:strCache>
            </c:strRef>
          </c:tx>
          <c:spPr>
            <a:ln w="28575" cap="rnd">
              <a:solidFill>
                <a:schemeClr val="accent1"/>
              </a:solidFill>
              <a:round/>
            </a:ln>
            <a:effectLst/>
          </c:spPr>
          <c:marker>
            <c:symbol val="none"/>
          </c:marker>
          <c:cat>
            <c:numRef>
              <c:f>'Atlantic Non-Immigrants'!$B$10:$U$10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Non-Immigrants'!$B$11:$U$11</c:f>
              <c:numCache>
                <c:formatCode>0.0</c:formatCode>
                <c:ptCount val="20"/>
                <c:pt idx="0">
                  <c:v>22.961519727228445</c:v>
                </c:pt>
                <c:pt idx="1">
                  <c:v>22.94783275795934</c:v>
                </c:pt>
                <c:pt idx="2">
                  <c:v>23.697176425999618</c:v>
                </c:pt>
                <c:pt idx="3">
                  <c:v>24.90205446727186</c:v>
                </c:pt>
                <c:pt idx="4">
                  <c:v>25.783475783475783</c:v>
                </c:pt>
                <c:pt idx="5">
                  <c:v>26.026101759031583</c:v>
                </c:pt>
                <c:pt idx="6">
                  <c:v>27.108773248168333</c:v>
                </c:pt>
                <c:pt idx="7">
                  <c:v>28.194287861706123</c:v>
                </c:pt>
                <c:pt idx="8">
                  <c:v>29.648956356736246</c:v>
                </c:pt>
                <c:pt idx="9">
                  <c:v>28.873172130364143</c:v>
                </c:pt>
                <c:pt idx="10">
                  <c:v>30.915553847631855</c:v>
                </c:pt>
                <c:pt idx="11">
                  <c:v>31.509378948391483</c:v>
                </c:pt>
                <c:pt idx="12">
                  <c:v>32.343553535158129</c:v>
                </c:pt>
                <c:pt idx="13">
                  <c:v>32.597266035751844</c:v>
                </c:pt>
                <c:pt idx="14">
                  <c:v>35.799859055673011</c:v>
                </c:pt>
                <c:pt idx="15">
                  <c:v>35.70108008173591</c:v>
                </c:pt>
                <c:pt idx="16">
                  <c:v>36.769143719351185</c:v>
                </c:pt>
                <c:pt idx="17">
                  <c:v>37.717421635196729</c:v>
                </c:pt>
                <c:pt idx="18">
                  <c:v>38.993828314942959</c:v>
                </c:pt>
                <c:pt idx="19">
                  <c:v>40.088395711867591</c:v>
                </c:pt>
              </c:numCache>
            </c:numRef>
          </c:val>
          <c:smooth val="0"/>
          <c:extLst>
            <c:ext xmlns:c16="http://schemas.microsoft.com/office/drawing/2014/chart" uri="{C3380CC4-5D6E-409C-BE32-E72D297353CC}">
              <c16:uniqueId val="{00000000-4C34-44D3-8C4E-5F5C3964917D}"/>
            </c:ext>
          </c:extLst>
        </c:ser>
        <c:ser>
          <c:idx val="1"/>
          <c:order val="1"/>
          <c:tx>
            <c:strRef>
              <c:f>'Atlantic Non-Immigrants'!$A$12</c:f>
              <c:strCache>
                <c:ptCount val="1"/>
                <c:pt idx="0">
                  <c:v>%TEER (0-1)</c:v>
                </c:pt>
              </c:strCache>
            </c:strRef>
          </c:tx>
          <c:spPr>
            <a:ln w="28575" cap="rnd">
              <a:solidFill>
                <a:schemeClr val="accent2"/>
              </a:solidFill>
              <a:round/>
            </a:ln>
            <a:effectLst/>
          </c:spPr>
          <c:marker>
            <c:symbol val="none"/>
          </c:marker>
          <c:cat>
            <c:numRef>
              <c:f>'Atlantic Non-Immigrants'!$B$10:$U$10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Non-Immigrants'!$B$12:$U$12</c:f>
              <c:numCache>
                <c:formatCode>0.0</c:formatCode>
                <c:ptCount val="20"/>
                <c:pt idx="0">
                  <c:v>23.555772040915731</c:v>
                </c:pt>
                <c:pt idx="1">
                  <c:v>24.002685078634446</c:v>
                </c:pt>
                <c:pt idx="2">
                  <c:v>24.341481902596168</c:v>
                </c:pt>
                <c:pt idx="3">
                  <c:v>24.892498805542285</c:v>
                </c:pt>
                <c:pt idx="4">
                  <c:v>25.622032288698954</c:v>
                </c:pt>
                <c:pt idx="5">
                  <c:v>24.39947039909211</c:v>
                </c:pt>
                <c:pt idx="6">
                  <c:v>24.967123802367087</c:v>
                </c:pt>
                <c:pt idx="7">
                  <c:v>24.107478391582113</c:v>
                </c:pt>
                <c:pt idx="8">
                  <c:v>24.525616698292222</c:v>
                </c:pt>
                <c:pt idx="9">
                  <c:v>23.960623148236643</c:v>
                </c:pt>
                <c:pt idx="10">
                  <c:v>24.449995196464595</c:v>
                </c:pt>
                <c:pt idx="11">
                  <c:v>25.046165808144615</c:v>
                </c:pt>
                <c:pt idx="12">
                  <c:v>24.49946803365896</c:v>
                </c:pt>
                <c:pt idx="13">
                  <c:v>24.079915878023133</c:v>
                </c:pt>
                <c:pt idx="14">
                  <c:v>26.145172656800565</c:v>
                </c:pt>
                <c:pt idx="15">
                  <c:v>25.591125814926535</c:v>
                </c:pt>
                <c:pt idx="16">
                  <c:v>26.829498302527345</c:v>
                </c:pt>
                <c:pt idx="17">
                  <c:v>28.034601432424889</c:v>
                </c:pt>
                <c:pt idx="18">
                  <c:v>28.174677389190201</c:v>
                </c:pt>
                <c:pt idx="19">
                  <c:v>29.565544479969901</c:v>
                </c:pt>
              </c:numCache>
            </c:numRef>
          </c:val>
          <c:smooth val="0"/>
          <c:extLst>
            <c:ext xmlns:c16="http://schemas.microsoft.com/office/drawing/2014/chart" uri="{C3380CC4-5D6E-409C-BE32-E72D297353CC}">
              <c16:uniqueId val="{00000001-4C34-44D3-8C4E-5F5C3964917D}"/>
            </c:ext>
          </c:extLst>
        </c:ser>
        <c:dLbls>
          <c:showLegendKey val="0"/>
          <c:showVal val="0"/>
          <c:showCatName val="0"/>
          <c:showSerName val="0"/>
          <c:showPercent val="0"/>
          <c:showBubbleSize val="0"/>
        </c:dLbls>
        <c:smooth val="0"/>
        <c:axId val="1114332592"/>
        <c:axId val="1114333072"/>
      </c:lineChart>
      <c:catAx>
        <c:axId val="111433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333072"/>
        <c:crosses val="autoZero"/>
        <c:auto val="1"/>
        <c:lblAlgn val="ctr"/>
        <c:lblOffset val="100"/>
        <c:noMultiLvlLbl val="0"/>
      </c:catAx>
      <c:valAx>
        <c:axId val="111433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3325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Education and Job Alignment Atlantic Canada</a:t>
            </a:r>
          </a:p>
          <a:p>
            <a:pPr>
              <a:defRPr/>
            </a:pPr>
            <a:r>
              <a:rPr lang="en-US" sz="2000" b="1" dirty="0"/>
              <a:t> (Recent Immigrants,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'Atlantic Recent Immigrants'!$A$13</c:f>
              <c:strCache>
                <c:ptCount val="1"/>
                <c:pt idx="0">
                  <c:v> %Uni</c:v>
                </c:pt>
              </c:strCache>
            </c:strRef>
          </c:tx>
          <c:spPr>
            <a:ln w="28575" cap="rnd">
              <a:solidFill>
                <a:schemeClr val="accent1"/>
              </a:solidFill>
              <a:round/>
            </a:ln>
            <a:effectLst/>
          </c:spPr>
          <c:marker>
            <c:symbol val="none"/>
          </c:marker>
          <c:cat>
            <c:numRef>
              <c:f>'Atlantic Recent Immigrants'!$B$12:$U$12</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Recent Immigrants'!$B$13:$U$13</c:f>
              <c:numCache>
                <c:formatCode>0.0</c:formatCode>
                <c:ptCount val="20"/>
                <c:pt idx="0">
                  <c:v>76</c:v>
                </c:pt>
                <c:pt idx="1">
                  <c:v>87.755102040816311</c:v>
                </c:pt>
                <c:pt idx="2">
                  <c:v>76.811594202898547</c:v>
                </c:pt>
                <c:pt idx="3">
                  <c:v>80</c:v>
                </c:pt>
                <c:pt idx="4">
                  <c:v>79.012345679012356</c:v>
                </c:pt>
                <c:pt idx="5">
                  <c:v>83.606557377049185</c:v>
                </c:pt>
                <c:pt idx="6">
                  <c:v>71.698113207547166</c:v>
                </c:pt>
                <c:pt idx="7">
                  <c:v>81.981981981981974</c:v>
                </c:pt>
                <c:pt idx="8">
                  <c:v>77.884615384615373</c:v>
                </c:pt>
                <c:pt idx="9">
                  <c:v>78.94736842105263</c:v>
                </c:pt>
                <c:pt idx="10">
                  <c:v>72.58064516129032</c:v>
                </c:pt>
                <c:pt idx="11">
                  <c:v>78.01418439716312</c:v>
                </c:pt>
                <c:pt idx="12">
                  <c:v>81.355932203389841</c:v>
                </c:pt>
                <c:pt idx="13">
                  <c:v>80.930232558139522</c:v>
                </c:pt>
                <c:pt idx="14">
                  <c:v>76.226415094339615</c:v>
                </c:pt>
                <c:pt idx="15">
                  <c:v>72.025723472668801</c:v>
                </c:pt>
                <c:pt idx="16">
                  <c:v>78.593272171253815</c:v>
                </c:pt>
                <c:pt idx="17">
                  <c:v>73.75</c:v>
                </c:pt>
                <c:pt idx="18">
                  <c:v>73.595505617977537</c:v>
                </c:pt>
                <c:pt idx="19">
                  <c:v>70.99494097807758</c:v>
                </c:pt>
              </c:numCache>
            </c:numRef>
          </c:val>
          <c:smooth val="0"/>
          <c:extLst>
            <c:ext xmlns:c16="http://schemas.microsoft.com/office/drawing/2014/chart" uri="{C3380CC4-5D6E-409C-BE32-E72D297353CC}">
              <c16:uniqueId val="{00000000-105D-4F0F-94C2-600ADC0D4227}"/>
            </c:ext>
          </c:extLst>
        </c:ser>
        <c:ser>
          <c:idx val="1"/>
          <c:order val="1"/>
          <c:tx>
            <c:strRef>
              <c:f>'Atlantic Recent Immigrants'!$A$14</c:f>
              <c:strCache>
                <c:ptCount val="1"/>
                <c:pt idx="0">
                  <c:v>%TEER (0-1)</c:v>
                </c:pt>
              </c:strCache>
            </c:strRef>
          </c:tx>
          <c:spPr>
            <a:ln w="28575" cap="rnd">
              <a:solidFill>
                <a:schemeClr val="accent2"/>
              </a:solidFill>
              <a:round/>
            </a:ln>
            <a:effectLst/>
          </c:spPr>
          <c:marker>
            <c:symbol val="none"/>
          </c:marker>
          <c:cat>
            <c:numRef>
              <c:f>'Atlantic Recent Immigrants'!$B$12:$U$12</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Recent Immigrants'!$B$14:$U$14</c:f>
              <c:numCache>
                <c:formatCode>0.0</c:formatCode>
                <c:ptCount val="20"/>
                <c:pt idx="0">
                  <c:v>54</c:v>
                </c:pt>
                <c:pt idx="1">
                  <c:v>40.816326530612237</c:v>
                </c:pt>
                <c:pt idx="2">
                  <c:v>39.130434782608695</c:v>
                </c:pt>
                <c:pt idx="3">
                  <c:v>44.705882352941174</c:v>
                </c:pt>
                <c:pt idx="4">
                  <c:v>39.506172839506178</c:v>
                </c:pt>
                <c:pt idx="5">
                  <c:v>36.06557377049181</c:v>
                </c:pt>
                <c:pt idx="6">
                  <c:v>36.79245283018868</c:v>
                </c:pt>
                <c:pt idx="7">
                  <c:v>36.936936936936938</c:v>
                </c:pt>
                <c:pt idx="8">
                  <c:v>36.538461538461533</c:v>
                </c:pt>
                <c:pt idx="9">
                  <c:v>37.719298245614027</c:v>
                </c:pt>
                <c:pt idx="10">
                  <c:v>33.870967741935488</c:v>
                </c:pt>
                <c:pt idx="11">
                  <c:v>30.49645390070922</c:v>
                </c:pt>
                <c:pt idx="12">
                  <c:v>33.898305084745765</c:v>
                </c:pt>
                <c:pt idx="13">
                  <c:v>34.418604651162788</c:v>
                </c:pt>
                <c:pt idx="14">
                  <c:v>31.698113207547173</c:v>
                </c:pt>
                <c:pt idx="15">
                  <c:v>27.974276527331192</c:v>
                </c:pt>
                <c:pt idx="16">
                  <c:v>32.721712538226299</c:v>
                </c:pt>
                <c:pt idx="17">
                  <c:v>29.500000000000004</c:v>
                </c:pt>
                <c:pt idx="18">
                  <c:v>27.902621722846444</c:v>
                </c:pt>
                <c:pt idx="19">
                  <c:v>27.824620573355819</c:v>
                </c:pt>
              </c:numCache>
            </c:numRef>
          </c:val>
          <c:smooth val="0"/>
          <c:extLst>
            <c:ext xmlns:c16="http://schemas.microsoft.com/office/drawing/2014/chart" uri="{C3380CC4-5D6E-409C-BE32-E72D297353CC}">
              <c16:uniqueId val="{00000001-105D-4F0F-94C2-600ADC0D4227}"/>
            </c:ext>
          </c:extLst>
        </c:ser>
        <c:dLbls>
          <c:showLegendKey val="0"/>
          <c:showVal val="0"/>
          <c:showCatName val="0"/>
          <c:showSerName val="0"/>
          <c:showPercent val="0"/>
          <c:showBubbleSize val="0"/>
        </c:dLbls>
        <c:smooth val="0"/>
        <c:axId val="1120066224"/>
        <c:axId val="1120060464"/>
      </c:lineChart>
      <c:catAx>
        <c:axId val="112006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060464"/>
        <c:crosses val="autoZero"/>
        <c:auto val="1"/>
        <c:lblAlgn val="ctr"/>
        <c:lblOffset val="100"/>
        <c:noMultiLvlLbl val="0"/>
      </c:catAx>
      <c:valAx>
        <c:axId val="1120060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06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Education and Job Alignment Atlantic Canada </a:t>
            </a:r>
          </a:p>
          <a:p>
            <a:pPr>
              <a:defRPr/>
            </a:pPr>
            <a:r>
              <a:rPr lang="en-US" sz="2000" b="1" dirty="0"/>
              <a:t>(Established Immigrants,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'Atlantic Established Immigrants'!$A$39</c:f>
              <c:strCache>
                <c:ptCount val="1"/>
                <c:pt idx="0">
                  <c:v> %Uni</c:v>
                </c:pt>
              </c:strCache>
            </c:strRef>
          </c:tx>
          <c:spPr>
            <a:ln w="28575" cap="rnd">
              <a:solidFill>
                <a:schemeClr val="accent1"/>
              </a:solidFill>
              <a:round/>
            </a:ln>
            <a:effectLst/>
          </c:spPr>
          <c:marker>
            <c:symbol val="none"/>
          </c:marker>
          <c:cat>
            <c:numRef>
              <c:f>'Atlantic Established Immigrants'!$B$38:$U$38</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Established Immigrants'!$B$39:$U$39</c:f>
              <c:numCache>
                <c:formatCode>0.0</c:formatCode>
                <c:ptCount val="20"/>
                <c:pt idx="0">
                  <c:v>63.022508038585201</c:v>
                </c:pt>
                <c:pt idx="1">
                  <c:v>59.876543209876544</c:v>
                </c:pt>
                <c:pt idx="2">
                  <c:v>63.975155279503092</c:v>
                </c:pt>
                <c:pt idx="3">
                  <c:v>63.758389261744966</c:v>
                </c:pt>
                <c:pt idx="4">
                  <c:v>72.023809523809533</c:v>
                </c:pt>
                <c:pt idx="5">
                  <c:v>68.023255813953483</c:v>
                </c:pt>
                <c:pt idx="6">
                  <c:v>70.392749244712988</c:v>
                </c:pt>
                <c:pt idx="7">
                  <c:v>74.380165289256198</c:v>
                </c:pt>
                <c:pt idx="8">
                  <c:v>72.162162162162161</c:v>
                </c:pt>
                <c:pt idx="9">
                  <c:v>70.399999999999991</c:v>
                </c:pt>
                <c:pt idx="10">
                  <c:v>74.074074074074076</c:v>
                </c:pt>
                <c:pt idx="11">
                  <c:v>77.049180327868854</c:v>
                </c:pt>
                <c:pt idx="12">
                  <c:v>71.788990825688074</c:v>
                </c:pt>
                <c:pt idx="13">
                  <c:v>73.1111111111111</c:v>
                </c:pt>
                <c:pt idx="14">
                  <c:v>74.493927125506048</c:v>
                </c:pt>
                <c:pt idx="15">
                  <c:v>71.762589928057551</c:v>
                </c:pt>
                <c:pt idx="16">
                  <c:v>74.636510500807745</c:v>
                </c:pt>
                <c:pt idx="17">
                  <c:v>75.238095238095241</c:v>
                </c:pt>
                <c:pt idx="18">
                  <c:v>72.702331961591213</c:v>
                </c:pt>
                <c:pt idx="19">
                  <c:v>73.710073710073715</c:v>
                </c:pt>
              </c:numCache>
            </c:numRef>
          </c:val>
          <c:smooth val="0"/>
          <c:extLst>
            <c:ext xmlns:c16="http://schemas.microsoft.com/office/drawing/2014/chart" uri="{C3380CC4-5D6E-409C-BE32-E72D297353CC}">
              <c16:uniqueId val="{00000000-3F74-4DBB-975B-15DF2FB424A6}"/>
            </c:ext>
          </c:extLst>
        </c:ser>
        <c:ser>
          <c:idx val="1"/>
          <c:order val="1"/>
          <c:tx>
            <c:strRef>
              <c:f>'Atlantic Established Immigrants'!$A$40</c:f>
              <c:strCache>
                <c:ptCount val="1"/>
                <c:pt idx="0">
                  <c:v>%TEER (0-1)</c:v>
                </c:pt>
              </c:strCache>
            </c:strRef>
          </c:tx>
          <c:spPr>
            <a:ln w="28575" cap="rnd">
              <a:solidFill>
                <a:schemeClr val="accent2"/>
              </a:solidFill>
              <a:round/>
            </a:ln>
            <a:effectLst/>
          </c:spPr>
          <c:marker>
            <c:symbol val="none"/>
          </c:marker>
          <c:cat>
            <c:numRef>
              <c:f>'Atlantic Established Immigrants'!$B$38:$U$38</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'Atlantic Established Immigrants'!$B$40:$U$40</c:f>
              <c:numCache>
                <c:formatCode>0.0</c:formatCode>
                <c:ptCount val="20"/>
                <c:pt idx="0">
                  <c:v>47.90996784565916</c:v>
                </c:pt>
                <c:pt idx="1">
                  <c:v>41.666666666666671</c:v>
                </c:pt>
                <c:pt idx="2">
                  <c:v>44.720496894409926</c:v>
                </c:pt>
                <c:pt idx="3">
                  <c:v>47.651006711409394</c:v>
                </c:pt>
                <c:pt idx="4">
                  <c:v>49.404761904761905</c:v>
                </c:pt>
                <c:pt idx="5">
                  <c:v>45.058139534883722</c:v>
                </c:pt>
                <c:pt idx="6">
                  <c:v>45.317220543806648</c:v>
                </c:pt>
                <c:pt idx="7">
                  <c:v>47.933884297520663</c:v>
                </c:pt>
                <c:pt idx="8">
                  <c:v>44.86486486486487</c:v>
                </c:pt>
                <c:pt idx="9">
                  <c:v>42.4</c:v>
                </c:pt>
                <c:pt idx="10">
                  <c:v>45.502645502645507</c:v>
                </c:pt>
                <c:pt idx="11">
                  <c:v>45.901639344262293</c:v>
                </c:pt>
                <c:pt idx="12">
                  <c:v>43.577981651376149</c:v>
                </c:pt>
                <c:pt idx="13">
                  <c:v>42.888888888888879</c:v>
                </c:pt>
                <c:pt idx="14">
                  <c:v>42.105263157894726</c:v>
                </c:pt>
                <c:pt idx="15">
                  <c:v>36.330935251798564</c:v>
                </c:pt>
                <c:pt idx="16">
                  <c:v>39.741518578352178</c:v>
                </c:pt>
                <c:pt idx="17">
                  <c:v>43.650793650793652</c:v>
                </c:pt>
                <c:pt idx="18">
                  <c:v>40.74074074074074</c:v>
                </c:pt>
                <c:pt idx="19">
                  <c:v>38.08353808353808</c:v>
                </c:pt>
              </c:numCache>
            </c:numRef>
          </c:val>
          <c:smooth val="0"/>
          <c:extLst>
            <c:ext xmlns:c16="http://schemas.microsoft.com/office/drawing/2014/chart" uri="{C3380CC4-5D6E-409C-BE32-E72D297353CC}">
              <c16:uniqueId val="{00000001-3F74-4DBB-975B-15DF2FB424A6}"/>
            </c:ext>
          </c:extLst>
        </c:ser>
        <c:dLbls>
          <c:showLegendKey val="0"/>
          <c:showVal val="0"/>
          <c:showCatName val="0"/>
          <c:showSerName val="0"/>
          <c:showPercent val="0"/>
          <c:showBubbleSize val="0"/>
        </c:dLbls>
        <c:smooth val="0"/>
        <c:axId val="1404113200"/>
        <c:axId val="1404115600"/>
      </c:lineChart>
      <c:catAx>
        <c:axId val="140411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115600"/>
        <c:crosses val="autoZero"/>
        <c:auto val="1"/>
        <c:lblAlgn val="ctr"/>
        <c:lblOffset val="100"/>
        <c:noMultiLvlLbl val="0"/>
      </c:catAx>
      <c:valAx>
        <c:axId val="1404115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11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A73515-9783-EC45-AE64-ED62CB06F90B}" type="datetimeFigureOut">
              <a:rPr lang="en-US" smtClean="0"/>
              <a:t>3/14/2026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B0E786-1DB5-9C4C-A889-F7072D8FB930}" type="slidenum">
              <a:rPr lang="en-US" smtClean="0"/>
              <a:t>‹#›</a:t>
            </a:fld>
            <a:endParaRPr lang="en-US"/>
          </a:p>
        </p:txBody>
      </p:sp>
    </p:spTree>
    <p:extLst>
      <p:ext uri="{BB962C8B-B14F-4D97-AF65-F5344CB8AC3E}">
        <p14:creationId xmlns:p14="http://schemas.microsoft.com/office/powerpoint/2010/main" val="242099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4B0E786-1DB5-9C4C-A889-F7072D8FB930}" type="slidenum">
              <a:rPr lang="en-US" smtClean="0"/>
              <a:t>1</a:t>
            </a:fld>
            <a:endParaRPr lang="en-US"/>
          </a:p>
        </p:txBody>
      </p:sp>
    </p:spTree>
    <p:extLst>
      <p:ext uri="{BB962C8B-B14F-4D97-AF65-F5344CB8AC3E}">
        <p14:creationId xmlns:p14="http://schemas.microsoft.com/office/powerpoint/2010/main" val="161257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Family class members are tied movers or tied stayers. Refugees stay initially in the community that sponsors them and then move out. Economic class immigrants move the most to explore economic opportunity to maximize their well-beings.</a:t>
            </a:r>
          </a:p>
        </p:txBody>
      </p:sp>
      <p:sp>
        <p:nvSpPr>
          <p:cNvPr id="4" name="Slide Number Placeholder 3"/>
          <p:cNvSpPr>
            <a:spLocks noGrp="1"/>
          </p:cNvSpPr>
          <p:nvPr>
            <p:ph type="sldNum" sz="quarter" idx="5"/>
          </p:nvPr>
        </p:nvSpPr>
        <p:spPr/>
        <p:txBody>
          <a:bodyPr/>
          <a:lstStyle/>
          <a:p>
            <a:fld id="{14B0E786-1DB5-9C4C-A889-F7072D8FB930}" type="slidenum">
              <a:rPr lang="en-US" smtClean="0"/>
              <a:t>10</a:t>
            </a:fld>
            <a:endParaRPr lang="en-US"/>
          </a:p>
        </p:txBody>
      </p:sp>
    </p:spTree>
    <p:extLst>
      <p:ext uri="{BB962C8B-B14F-4D97-AF65-F5344CB8AC3E}">
        <p14:creationId xmlns:p14="http://schemas.microsoft.com/office/powerpoint/2010/main" val="383026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In AC about 45% live in rural areas. Starting 2011, Statistics Canada dropped the use of the term “urban area” and replaced the same with “population centre.” A population centre (POPCTR) has a population of at least 1,000 and a population density of 400 persons or more per square kilometre, based on population counts from the current Census of Population. All areas outside population centres are classified as rural areas. Population centre population includes all population living in the cores, secondary cores and fringes of census metropolitan areas (CMAs) and census agglomerations (CAs), as well as the population living in population centres outside CMAs and CAs. As of the 2021 Census, Atlantic Canada contained a total of 125 population centres (Statistics Canada 2024). These population centres ranged in size from about 440,000 in the largest population centre of Halifax to nearly 1,000 persons in the smallest sized population centres of Baddeck (NS), Inverness (NS), St. Stephenson – Milltown (NB), </a:t>
            </a:r>
            <a:r>
              <a:rPr lang="en-CA" dirty="0" err="1"/>
              <a:t>Botwood</a:t>
            </a:r>
            <a:r>
              <a:rPr lang="en-CA" dirty="0"/>
              <a:t> (NL), Clarenville-Shoal Harbour (NL), and Alberton (PEI).  About 57.5 % of non-immigrant labour force is in population centres while this is true of 83% of immigrants and 89 percent of recent immigrants.</a:t>
            </a:r>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11</a:t>
            </a:fld>
            <a:endParaRPr lang="en-US"/>
          </a:p>
        </p:txBody>
      </p:sp>
    </p:spTree>
    <p:extLst>
      <p:ext uri="{BB962C8B-B14F-4D97-AF65-F5344CB8AC3E}">
        <p14:creationId xmlns:p14="http://schemas.microsoft.com/office/powerpoint/2010/main" val="142902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1CCB-8586-83E0-64B6-25091ED14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B0BF4-7892-EE7D-555D-723A1B1FD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3DEE9-D794-C64E-C99A-8625D6EB76E4}"/>
              </a:ext>
            </a:extLst>
          </p:cNvPr>
          <p:cNvSpPr>
            <a:spLocks noGrp="1"/>
          </p:cNvSpPr>
          <p:nvPr>
            <p:ph type="body" idx="1"/>
          </p:nvPr>
        </p:nvSpPr>
        <p:spPr/>
        <p:txBody>
          <a:bodyPr/>
          <a:lstStyle/>
          <a:p>
            <a:pPr lvl="1" rtl="0"/>
            <a:r>
              <a:rPr lang="en-CA" dirty="0"/>
              <a:t>The male disadvantage in rural sector jobs could be because rural economies are dominated by industries which absorb females more easily (example, accommodation and food, light services and retail, education, etc.) than the male dominated jobs (such as manufacturing, construction, IT, engineering). </a:t>
            </a:r>
            <a:r>
              <a:rPr lang="en-CA" b="1" dirty="0"/>
              <a:t>Policy implications: The skills of </a:t>
            </a:r>
            <a:r>
              <a:rPr lang="en-CA" dirty="0"/>
              <a:t>male immigrants should align with </a:t>
            </a:r>
            <a:r>
              <a:rPr lang="en-CA" i="1" dirty="0"/>
              <a:t>existing</a:t>
            </a:r>
            <a:r>
              <a:rPr lang="en-CA" dirty="0"/>
              <a:t> rural demand (e.g., agri-food tech, energy, construction trades). Unemployed rural immigrant men should be able to transition to nearby regional centres rather than exit the province entirely. </a:t>
            </a:r>
          </a:p>
          <a:p>
            <a:pPr lvl="1"/>
            <a:r>
              <a:rPr lang="en-CA" dirty="0"/>
              <a:t>The female disadvantage in population centre jobs could be because of their concentration in lower-paid, high-turnover service jobs there. They could also be stuck in precarious employment cycles.</a:t>
            </a:r>
          </a:p>
          <a:p>
            <a:pPr lvl="1"/>
            <a:r>
              <a:rPr lang="en-CA" b="1" dirty="0"/>
              <a:t>Overall policy implication of regional and gender divide: </a:t>
            </a:r>
            <a:r>
              <a:rPr lang="en-CA" dirty="0"/>
              <a:t>The employment problem in Atlantic Canada is not simply “immigrants vs. non-immigrants,” but a </a:t>
            </a:r>
            <a:r>
              <a:rPr lang="en-CA" i="1" dirty="0"/>
              <a:t>gendered and spatial mismatch</a:t>
            </a:r>
            <a:r>
              <a:rPr lang="en-CA" dirty="0"/>
              <a:t> problem. Effective policy must therefore be place-based, gender-aware, and occupation-specific, especially if rural retention of immigrants is a strategic objective. Lack of data on rural occupational breakdown limits evidence-based intervention. One way to overcome this problem is to oversample Atlantic Canada in LFS.</a:t>
            </a:r>
          </a:p>
        </p:txBody>
      </p:sp>
      <p:sp>
        <p:nvSpPr>
          <p:cNvPr id="4" name="Slide Number Placeholder 3">
            <a:extLst>
              <a:ext uri="{FF2B5EF4-FFF2-40B4-BE49-F238E27FC236}">
                <a16:creationId xmlns:a16="http://schemas.microsoft.com/office/drawing/2014/main" id="{DC6E2216-549E-8D0E-7006-6C322237A48F}"/>
              </a:ext>
            </a:extLst>
          </p:cNvPr>
          <p:cNvSpPr>
            <a:spLocks noGrp="1"/>
          </p:cNvSpPr>
          <p:nvPr>
            <p:ph type="sldNum" sz="quarter" idx="5"/>
          </p:nvPr>
        </p:nvSpPr>
        <p:spPr/>
        <p:txBody>
          <a:bodyPr/>
          <a:lstStyle/>
          <a:p>
            <a:fld id="{14B0E786-1DB5-9C4C-A889-F7072D8FB930}" type="slidenum">
              <a:rPr lang="en-US" smtClean="0"/>
              <a:t>12</a:t>
            </a:fld>
            <a:endParaRPr lang="en-US"/>
          </a:p>
        </p:txBody>
      </p:sp>
    </p:spTree>
    <p:extLst>
      <p:ext uri="{BB962C8B-B14F-4D97-AF65-F5344CB8AC3E}">
        <p14:creationId xmlns:p14="http://schemas.microsoft.com/office/powerpoint/2010/main" val="70354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41A4-7334-9E2C-4051-9565D046E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AC101-DD87-660A-26B0-DEC43735D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8934-593C-8DE6-FB98-D579DAD8A77E}"/>
              </a:ext>
            </a:extLst>
          </p:cNvPr>
          <p:cNvSpPr>
            <a:spLocks noGrp="1"/>
          </p:cNvSpPr>
          <p:nvPr>
            <p:ph type="body" idx="1"/>
          </p:nvPr>
        </p:nvSpPr>
        <p:spPr/>
        <p:txBody>
          <a:bodyPr/>
          <a:lstStyle/>
          <a:p>
            <a:pPr lvl="1" rtl="0"/>
            <a:r>
              <a:rPr lang="en-CA" dirty="0"/>
              <a:t>Policy implication: For a successful outcome of immigrant integration, it is essential to strengthen credential recognition programs, expedite professional licensing and improve regional and sectoral matching. The region already has experience in credential recognition, how effective and fast it </a:t>
            </a:r>
          </a:p>
        </p:txBody>
      </p:sp>
      <p:sp>
        <p:nvSpPr>
          <p:cNvPr id="4" name="Slide Number Placeholder 3">
            <a:extLst>
              <a:ext uri="{FF2B5EF4-FFF2-40B4-BE49-F238E27FC236}">
                <a16:creationId xmlns:a16="http://schemas.microsoft.com/office/drawing/2014/main" id="{D56BC46D-467A-3311-3157-82FD2C3DEAD9}"/>
              </a:ext>
            </a:extLst>
          </p:cNvPr>
          <p:cNvSpPr>
            <a:spLocks noGrp="1"/>
          </p:cNvSpPr>
          <p:nvPr>
            <p:ph type="sldNum" sz="quarter" idx="5"/>
          </p:nvPr>
        </p:nvSpPr>
        <p:spPr/>
        <p:txBody>
          <a:bodyPr/>
          <a:lstStyle/>
          <a:p>
            <a:fld id="{14B0E786-1DB5-9C4C-A889-F7072D8FB930}" type="slidenum">
              <a:rPr lang="en-US" smtClean="0"/>
              <a:t>13</a:t>
            </a:fld>
            <a:endParaRPr lang="en-US"/>
          </a:p>
        </p:txBody>
      </p:sp>
    </p:spTree>
    <p:extLst>
      <p:ext uri="{BB962C8B-B14F-4D97-AF65-F5344CB8AC3E}">
        <p14:creationId xmlns:p14="http://schemas.microsoft.com/office/powerpoint/2010/main" val="280552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D78E-C168-AF71-08AB-5BEA32160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56756-F26E-6020-95FF-469EC5BE0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40176-A725-B801-6518-53D3E227AF0E}"/>
              </a:ext>
            </a:extLst>
          </p:cNvPr>
          <p:cNvSpPr>
            <a:spLocks noGrp="1"/>
          </p:cNvSpPr>
          <p:nvPr>
            <p:ph type="body" idx="1"/>
          </p:nvPr>
        </p:nvSpPr>
        <p:spPr/>
        <p:txBody>
          <a:bodyPr/>
          <a:lstStyle/>
          <a:p>
            <a:pPr lvl="1" rtl="0"/>
            <a:endParaRPr lang="en-CA" dirty="0"/>
          </a:p>
        </p:txBody>
      </p:sp>
      <p:sp>
        <p:nvSpPr>
          <p:cNvPr id="4" name="Slide Number Placeholder 3">
            <a:extLst>
              <a:ext uri="{FF2B5EF4-FFF2-40B4-BE49-F238E27FC236}">
                <a16:creationId xmlns:a16="http://schemas.microsoft.com/office/drawing/2014/main" id="{0D833604-D573-0E12-BF06-83AD3C154021}"/>
              </a:ext>
            </a:extLst>
          </p:cNvPr>
          <p:cNvSpPr>
            <a:spLocks noGrp="1"/>
          </p:cNvSpPr>
          <p:nvPr>
            <p:ph type="sldNum" sz="quarter" idx="5"/>
          </p:nvPr>
        </p:nvSpPr>
        <p:spPr/>
        <p:txBody>
          <a:bodyPr/>
          <a:lstStyle/>
          <a:p>
            <a:fld id="{14B0E786-1DB5-9C4C-A889-F7072D8FB930}" type="slidenum">
              <a:rPr lang="en-US" smtClean="0"/>
              <a:t>14</a:t>
            </a:fld>
            <a:endParaRPr lang="en-US"/>
          </a:p>
        </p:txBody>
      </p:sp>
    </p:spTree>
    <p:extLst>
      <p:ext uri="{BB962C8B-B14F-4D97-AF65-F5344CB8AC3E}">
        <p14:creationId xmlns:p14="http://schemas.microsoft.com/office/powerpoint/2010/main" val="284974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could cause the gap? </a:t>
            </a:r>
          </a:p>
        </p:txBody>
      </p:sp>
      <p:sp>
        <p:nvSpPr>
          <p:cNvPr id="4" name="Slide Number Placeholder 3"/>
          <p:cNvSpPr>
            <a:spLocks noGrp="1"/>
          </p:cNvSpPr>
          <p:nvPr>
            <p:ph type="sldNum" sz="quarter" idx="5"/>
          </p:nvPr>
        </p:nvSpPr>
        <p:spPr/>
        <p:txBody>
          <a:bodyPr/>
          <a:lstStyle/>
          <a:p>
            <a:fld id="{14B0E786-1DB5-9C4C-A889-F7072D8FB930}" type="slidenum">
              <a:rPr lang="en-US" smtClean="0"/>
              <a:t>15</a:t>
            </a:fld>
            <a:endParaRPr lang="en-US"/>
          </a:p>
        </p:txBody>
      </p:sp>
    </p:spTree>
    <p:extLst>
      <p:ext uri="{BB962C8B-B14F-4D97-AF65-F5344CB8AC3E}">
        <p14:creationId xmlns:p14="http://schemas.microsoft.com/office/powerpoint/2010/main" val="50704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2000: 23.6 vs 23.6 = 0; 2025: 40.1 vs 29.6 = 10.5</a:t>
            </a:r>
          </a:p>
        </p:txBody>
      </p:sp>
      <p:sp>
        <p:nvSpPr>
          <p:cNvPr id="4" name="Slide Number Placeholder 3"/>
          <p:cNvSpPr>
            <a:spLocks noGrp="1"/>
          </p:cNvSpPr>
          <p:nvPr>
            <p:ph type="sldNum" sz="quarter" idx="5"/>
          </p:nvPr>
        </p:nvSpPr>
        <p:spPr/>
        <p:txBody>
          <a:bodyPr/>
          <a:lstStyle/>
          <a:p>
            <a:fld id="{14B0E786-1DB5-9C4C-A889-F7072D8FB930}" type="slidenum">
              <a:rPr lang="en-US" smtClean="0"/>
              <a:t>16</a:t>
            </a:fld>
            <a:endParaRPr lang="en-US"/>
          </a:p>
        </p:txBody>
      </p:sp>
    </p:spTree>
    <p:extLst>
      <p:ext uri="{BB962C8B-B14F-4D97-AF65-F5344CB8AC3E}">
        <p14:creationId xmlns:p14="http://schemas.microsoft.com/office/powerpoint/2010/main" val="148237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2000: 76 vs 54 = 22; 2025: 71 vs 28 = 43.</a:t>
            </a:r>
          </a:p>
        </p:txBody>
      </p:sp>
      <p:sp>
        <p:nvSpPr>
          <p:cNvPr id="4" name="Slide Number Placeholder 3"/>
          <p:cNvSpPr>
            <a:spLocks noGrp="1"/>
          </p:cNvSpPr>
          <p:nvPr>
            <p:ph type="sldNum" sz="quarter" idx="5"/>
          </p:nvPr>
        </p:nvSpPr>
        <p:spPr/>
        <p:txBody>
          <a:bodyPr/>
          <a:lstStyle/>
          <a:p>
            <a:fld id="{14B0E786-1DB5-9C4C-A889-F7072D8FB930}" type="slidenum">
              <a:rPr lang="en-US" smtClean="0"/>
              <a:t>17</a:t>
            </a:fld>
            <a:endParaRPr lang="en-US"/>
          </a:p>
        </p:txBody>
      </p:sp>
    </p:spTree>
    <p:extLst>
      <p:ext uri="{BB962C8B-B14F-4D97-AF65-F5344CB8AC3E}">
        <p14:creationId xmlns:p14="http://schemas.microsoft.com/office/powerpoint/2010/main" val="316066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2000: 63 vs 48; 2025: 74 vs 38.</a:t>
            </a:r>
          </a:p>
        </p:txBody>
      </p:sp>
      <p:sp>
        <p:nvSpPr>
          <p:cNvPr id="4" name="Slide Number Placeholder 3"/>
          <p:cNvSpPr>
            <a:spLocks noGrp="1"/>
          </p:cNvSpPr>
          <p:nvPr>
            <p:ph type="sldNum" sz="quarter" idx="5"/>
          </p:nvPr>
        </p:nvSpPr>
        <p:spPr/>
        <p:txBody>
          <a:bodyPr/>
          <a:lstStyle/>
          <a:p>
            <a:fld id="{14B0E786-1DB5-9C4C-A889-F7072D8FB930}" type="slidenum">
              <a:rPr lang="en-US" smtClean="0"/>
              <a:t>18</a:t>
            </a:fld>
            <a:endParaRPr lang="en-US"/>
          </a:p>
        </p:txBody>
      </p:sp>
    </p:spTree>
    <p:extLst>
      <p:ext uri="{BB962C8B-B14F-4D97-AF65-F5344CB8AC3E}">
        <p14:creationId xmlns:p14="http://schemas.microsoft.com/office/powerpoint/2010/main" val="227175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HS or less level the effect on GDP growth is negative. This does not mean they are destroying output rather they slow down the growth of output. There could be many reasons for this. Major in my mind is the structural reason, Major employers in smaller provinces, such as Atlantic Canada are the capital-intensive resource sectors, public services (health, education) or the small but high value added manufacturing sectors such as aerospace and defense, ocean technology etc. These require specialized high skilled labour. Low-educated immigrants are often concentrated in: seasonal industries, declining sectors, low value-added services. Employment growth in these sectors does not translate into proportional GDP growth. </a:t>
            </a:r>
            <a:r>
              <a:rPr lang="en-CA" b="1" dirty="0"/>
              <a:t>Policy implication:</a:t>
            </a:r>
            <a:r>
              <a:rPr lang="en-CA" b="0" dirty="0"/>
              <a:t> immigration attraction should be accompanied by mechanisms for their greater absorption: </a:t>
            </a:r>
            <a:r>
              <a:rPr lang="en-CA" dirty="0"/>
              <a:t>rapid credential recognition, employer-linked training, adult education and upskilling pathways. </a:t>
            </a:r>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19</a:t>
            </a:fld>
            <a:endParaRPr lang="en-US"/>
          </a:p>
        </p:txBody>
      </p:sp>
    </p:spTree>
    <p:extLst>
      <p:ext uri="{BB962C8B-B14F-4D97-AF65-F5344CB8AC3E}">
        <p14:creationId xmlns:p14="http://schemas.microsoft.com/office/powerpoint/2010/main" val="388823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DFAD-2377-BF98-5710-33C8228A1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D1630-B97C-E3AB-BCB1-05CFBD90D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9B867-B915-4AB9-87B3-7C9F67CDE0E9}"/>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E316AAC-DE9F-B283-6ED4-86F6C2C27F3D}"/>
              </a:ext>
            </a:extLst>
          </p:cNvPr>
          <p:cNvSpPr>
            <a:spLocks noGrp="1"/>
          </p:cNvSpPr>
          <p:nvPr>
            <p:ph type="sldNum" sz="quarter" idx="5"/>
          </p:nvPr>
        </p:nvSpPr>
        <p:spPr/>
        <p:txBody>
          <a:bodyPr/>
          <a:lstStyle/>
          <a:p>
            <a:fld id="{14B0E786-1DB5-9C4C-A889-F7072D8FB930}" type="slidenum">
              <a:rPr lang="en-US" smtClean="0"/>
              <a:t>2</a:t>
            </a:fld>
            <a:endParaRPr lang="en-US"/>
          </a:p>
        </p:txBody>
      </p:sp>
    </p:spTree>
    <p:extLst>
      <p:ext uri="{BB962C8B-B14F-4D97-AF65-F5344CB8AC3E}">
        <p14:creationId xmlns:p14="http://schemas.microsoft.com/office/powerpoint/2010/main" val="233454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4B0E786-1DB5-9C4C-A889-F7072D8FB930}" type="slidenum">
              <a:rPr lang="en-US" smtClean="0"/>
              <a:t>20</a:t>
            </a:fld>
            <a:endParaRPr lang="en-US"/>
          </a:p>
        </p:txBody>
      </p:sp>
    </p:spTree>
    <p:extLst>
      <p:ext uri="{BB962C8B-B14F-4D97-AF65-F5344CB8AC3E}">
        <p14:creationId xmlns:p14="http://schemas.microsoft.com/office/powerpoint/2010/main" val="143996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8DCB-43DA-5D5B-751C-CB6624674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CBF1-D93E-E862-5FCF-CBC0266CA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3F69D-CC57-C665-8FAC-FFFC580828B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A2FCE4F-28CC-1B4E-3367-7E2EE4363659}"/>
              </a:ext>
            </a:extLst>
          </p:cNvPr>
          <p:cNvSpPr>
            <a:spLocks noGrp="1"/>
          </p:cNvSpPr>
          <p:nvPr>
            <p:ph type="sldNum" sz="quarter" idx="5"/>
          </p:nvPr>
        </p:nvSpPr>
        <p:spPr/>
        <p:txBody>
          <a:bodyPr/>
          <a:lstStyle/>
          <a:p>
            <a:fld id="{14B0E786-1DB5-9C4C-A889-F7072D8FB930}" type="slidenum">
              <a:rPr lang="en-US" smtClean="0"/>
              <a:t>3</a:t>
            </a:fld>
            <a:endParaRPr lang="en-US"/>
          </a:p>
        </p:txBody>
      </p:sp>
    </p:spTree>
    <p:extLst>
      <p:ext uri="{BB962C8B-B14F-4D97-AF65-F5344CB8AC3E}">
        <p14:creationId xmlns:p14="http://schemas.microsoft.com/office/powerpoint/2010/main" val="375650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CA" dirty="0"/>
              <a:t>After decades of outmigration exceeding in-migration, the past decade saw a reversing trend in Atlantic provinces. Efforts to attract more immigrants from overseas have also shown results. These two components of population growth have offset the negative natural growth of population, thereby allowing the population in the region to grow again. In 2024, immigration was responsible for about two-thirds of population growth while net interprovincial migration accounted for 11 percent. </a:t>
            </a:r>
          </a:p>
          <a:p>
            <a:pPr lvl="0"/>
            <a:r>
              <a:rPr lang="en-CA" dirty="0"/>
              <a:t>Interprovincial migration is a less predictable component of future population growth due to its vulnerability to economic cycles and declining trend among employers to allow work from home. </a:t>
            </a:r>
            <a:r>
              <a:rPr lang="en-CA" b="1" dirty="0"/>
              <a:t>Policy implication: </a:t>
            </a:r>
            <a:r>
              <a:rPr lang="en-CA" dirty="0"/>
              <a:t>Interprovincial migration can only be a supplementary tool of population growth. International migration and immigrant retention are essential to the region’s population.</a:t>
            </a:r>
          </a:p>
          <a:p>
            <a:endParaRPr lang="en-US" dirty="0"/>
          </a:p>
        </p:txBody>
      </p:sp>
      <p:sp>
        <p:nvSpPr>
          <p:cNvPr id="4" name="Slide Number Placeholder 3"/>
          <p:cNvSpPr>
            <a:spLocks noGrp="1"/>
          </p:cNvSpPr>
          <p:nvPr>
            <p:ph type="sldNum" sz="quarter" idx="5"/>
          </p:nvPr>
        </p:nvSpPr>
        <p:spPr/>
        <p:txBody>
          <a:bodyPr/>
          <a:lstStyle/>
          <a:p>
            <a:fld id="{14B0E786-1DB5-9C4C-A889-F7072D8FB930}" type="slidenum">
              <a:rPr lang="en-US" smtClean="0"/>
              <a:t>4</a:t>
            </a:fld>
            <a:endParaRPr lang="en-US"/>
          </a:p>
        </p:txBody>
      </p:sp>
    </p:spTree>
    <p:extLst>
      <p:ext uri="{BB962C8B-B14F-4D97-AF65-F5344CB8AC3E}">
        <p14:creationId xmlns:p14="http://schemas.microsoft.com/office/powerpoint/2010/main" val="296536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Between 2001-21, immigrant population in Atlantic Canada grew by 86.6 percent (65,755 people). This almost doubled their population share in the region, rising from 3.5 percent in 2001 to 6 percent in 2021 (7.5 in NS, 5.8 in NB, 7.8 in PE and 2.8 in NL). </a:t>
            </a:r>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5</a:t>
            </a:fld>
            <a:endParaRPr lang="en-US"/>
          </a:p>
        </p:txBody>
      </p:sp>
    </p:spTree>
    <p:extLst>
      <p:ext uri="{BB962C8B-B14F-4D97-AF65-F5344CB8AC3E}">
        <p14:creationId xmlns:p14="http://schemas.microsoft.com/office/powerpoint/2010/main" val="411409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This is how immigrant inflows to the region have been. 8 times increase over the years. NS received most immigrants among all four provinces, each year except for 2024 when it was overtaken by NB. NB used AIP more aggressively and demand was so high that the province reached its 2024 allocation and temporarily stopped new applications. PEI received the least after occupying the third position between 2015 and 2021.</a:t>
            </a:r>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6</a:t>
            </a:fld>
            <a:endParaRPr lang="en-US"/>
          </a:p>
        </p:txBody>
      </p:sp>
    </p:spTree>
    <p:extLst>
      <p:ext uri="{BB962C8B-B14F-4D97-AF65-F5344CB8AC3E}">
        <p14:creationId xmlns:p14="http://schemas.microsoft.com/office/powerpoint/2010/main" val="801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Econ class rose 21 times</a:t>
            </a:r>
          </a:p>
        </p:txBody>
      </p:sp>
      <p:sp>
        <p:nvSpPr>
          <p:cNvPr id="4" name="Slide Number Placeholder 3"/>
          <p:cNvSpPr>
            <a:spLocks noGrp="1"/>
          </p:cNvSpPr>
          <p:nvPr>
            <p:ph type="sldNum" sz="quarter" idx="5"/>
          </p:nvPr>
        </p:nvSpPr>
        <p:spPr/>
        <p:txBody>
          <a:bodyPr/>
          <a:lstStyle/>
          <a:p>
            <a:fld id="{14B0E786-1DB5-9C4C-A889-F7072D8FB930}" type="slidenum">
              <a:rPr lang="en-US" smtClean="0"/>
              <a:t>7</a:t>
            </a:fld>
            <a:endParaRPr lang="en-US"/>
          </a:p>
        </p:txBody>
      </p:sp>
    </p:spTree>
    <p:extLst>
      <p:ext uri="{BB962C8B-B14F-4D97-AF65-F5344CB8AC3E}">
        <p14:creationId xmlns:p14="http://schemas.microsoft.com/office/powerpoint/2010/main" val="360336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The source country mix of immigrants has changed over the past 25 years. While UK and US were among the top five list throughout the first decade, both did not appear in the list from the middle of last decade. China has been a consistent member although changing its ranking in the list. Philippines has also been in the list since 2011-16 and Nigeria since 2016. India has occupied the top ranking since 2016.</a:t>
            </a:r>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8</a:t>
            </a:fld>
            <a:endParaRPr lang="en-US"/>
          </a:p>
        </p:txBody>
      </p:sp>
    </p:spTree>
    <p:extLst>
      <p:ext uri="{BB962C8B-B14F-4D97-AF65-F5344CB8AC3E}">
        <p14:creationId xmlns:p14="http://schemas.microsoft.com/office/powerpoint/2010/main" val="399252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CA" dirty="0"/>
              <a:t>Despite attracting increasing numbers of immigrants annually over the past 25 years, the region continues to face the challenge of retaining them. Out of those who were admitted to the region in 2012, only 53 percent stayed 5 years later and 45.6 percent ten years later. Only 52.3 percent of 2017 admissions stayed 5 years later in 2022. Provincial reports showed NS had the highest rate (retaining about 60 percent in ten years), followed by NL and NB (both retaining about 37 percent in ten years). PEI had the lowest rate (retaining less than a quarter of 2012 admissions ten years after arrival). </a:t>
            </a:r>
          </a:p>
          <a:p>
            <a:pPr lvl="0"/>
            <a:r>
              <a:rPr lang="en-CA" dirty="0"/>
              <a:t>Rates are the highest for family class immigrants as mobility decisions are made jointly by family members. Economic and refugee immigrants are less likely to retain.  </a:t>
            </a:r>
          </a:p>
          <a:p>
            <a:endParaRPr lang="en-CA" i="0" dirty="0"/>
          </a:p>
          <a:p>
            <a:endParaRPr lang="en-CA" dirty="0"/>
          </a:p>
        </p:txBody>
      </p:sp>
      <p:sp>
        <p:nvSpPr>
          <p:cNvPr id="4" name="Slide Number Placeholder 3"/>
          <p:cNvSpPr>
            <a:spLocks noGrp="1"/>
          </p:cNvSpPr>
          <p:nvPr>
            <p:ph type="sldNum" sz="quarter" idx="5"/>
          </p:nvPr>
        </p:nvSpPr>
        <p:spPr/>
        <p:txBody>
          <a:bodyPr/>
          <a:lstStyle/>
          <a:p>
            <a:fld id="{14B0E786-1DB5-9C4C-A889-F7072D8FB930}" type="slidenum">
              <a:rPr lang="en-US" smtClean="0"/>
              <a:t>9</a:t>
            </a:fld>
            <a:endParaRPr lang="en-US"/>
          </a:p>
        </p:txBody>
      </p:sp>
    </p:spTree>
    <p:extLst>
      <p:ext uri="{BB962C8B-B14F-4D97-AF65-F5344CB8AC3E}">
        <p14:creationId xmlns:p14="http://schemas.microsoft.com/office/powerpoint/2010/main" val="2167940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14CC-179D-AF1C-6B29-F2BDF8F03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BF68D-4C10-7C38-3F3B-F295C7318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9FD382-5DE2-89E8-CE38-32E1DE480E9A}"/>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0547AAE5-D108-D3E9-FD96-9FDD723FA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2C627-6A29-B7F3-68F0-A623D110DC3E}"/>
              </a:ext>
            </a:extLst>
          </p:cNvPr>
          <p:cNvSpPr>
            <a:spLocks noGrp="1"/>
          </p:cNvSpPr>
          <p:nvPr>
            <p:ph type="sldNum" sz="quarter" idx="12"/>
          </p:nvPr>
        </p:nvSpPr>
        <p:spPr/>
        <p:txBody>
          <a:bodyPr/>
          <a:lstStyle/>
          <a:p>
            <a:fld id="{F4BB6B6B-5438-3845-94FB-777995985B87}" type="slidenum">
              <a:rPr lang="en-US" smtClean="0"/>
              <a:t>‹#›</a:t>
            </a:fld>
            <a:endParaRPr lang="en-US"/>
          </a:p>
        </p:txBody>
      </p:sp>
      <p:pic>
        <p:nvPicPr>
          <p:cNvPr id="10" name="Picture 9" descr="A purple curved line on a black background&#10;&#10;AI-generated content may be incorrect.">
            <a:extLst>
              <a:ext uri="{FF2B5EF4-FFF2-40B4-BE49-F238E27FC236}">
                <a16:creationId xmlns:a16="http://schemas.microsoft.com/office/drawing/2014/main" id="{80195C6A-AEE9-59C0-A600-560B9D6701A5}"/>
              </a:ext>
            </a:extLst>
          </p:cNvPr>
          <p:cNvPicPr>
            <a:picLocks noChangeAspect="1"/>
          </p:cNvPicPr>
          <p:nvPr userDrawn="1"/>
        </p:nvPicPr>
        <p:blipFill>
          <a:blip r:embed="rId2"/>
          <a:srcRect l="1012" r="67079" b="70141"/>
          <a:stretch/>
        </p:blipFill>
        <p:spPr>
          <a:xfrm>
            <a:off x="0" y="5510802"/>
            <a:ext cx="6096000" cy="1347198"/>
          </a:xfrm>
          <a:prstGeom prst="rect">
            <a:avLst/>
          </a:prstGeom>
        </p:spPr>
      </p:pic>
      <p:pic>
        <p:nvPicPr>
          <p:cNvPr id="11" name="Picture 10" descr="A black and white logo&#10;&#10;AI-generated content may be incorrect.">
            <a:extLst>
              <a:ext uri="{FF2B5EF4-FFF2-40B4-BE49-F238E27FC236}">
                <a16:creationId xmlns:a16="http://schemas.microsoft.com/office/drawing/2014/main" id="{F658469D-9DB3-75D7-C2E9-7EFF59DD64D7}"/>
              </a:ext>
            </a:extLst>
          </p:cNvPr>
          <p:cNvPicPr>
            <a:picLocks noChangeAspect="1"/>
          </p:cNvPicPr>
          <p:nvPr userDrawn="1"/>
        </p:nvPicPr>
        <p:blipFill>
          <a:blip r:embed="rId3"/>
          <a:stretch>
            <a:fillRect/>
          </a:stretch>
        </p:blipFill>
        <p:spPr>
          <a:xfrm>
            <a:off x="529457" y="5875293"/>
            <a:ext cx="1719272" cy="604803"/>
          </a:xfrm>
          <a:prstGeom prst="rect">
            <a:avLst/>
          </a:prstGeom>
        </p:spPr>
      </p:pic>
    </p:spTree>
    <p:extLst>
      <p:ext uri="{BB962C8B-B14F-4D97-AF65-F5344CB8AC3E}">
        <p14:creationId xmlns:p14="http://schemas.microsoft.com/office/powerpoint/2010/main" val="274376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9D9E-1F58-F4AE-E468-E1A89DDFD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5F61DB-E902-022A-6138-8E879EE32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D8A0-DDC1-F43C-DDBC-8FCBCC7202E6}"/>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11DCA75C-DC73-1ADE-4098-85442FCFA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AE8BD-CF38-F557-3FD9-A0C3B35D7DA5}"/>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225371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B1D45-E0E3-57EC-AE88-AEFE2E2CB6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7229-CB33-B3B1-EB67-A6DA7A68C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488D-0B18-E004-67DC-F96FD27056E9}"/>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947EC08E-6803-E18A-0A46-EB06E8C0F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4CC7C-E652-0FD7-210F-215AD2FE83F6}"/>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82717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AE9B-3CED-2FB9-13B9-EDAE3C7EA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D3BE6-BE31-F939-B27B-64751EBA83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05612-7C4D-5F3D-759F-E39F5F0097D1}"/>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04E4DA59-DE44-0851-B2D8-0F3A3E52F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31970-4563-DFC5-87CC-545B87798828}"/>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246482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59C9-7F1F-D168-4B3E-25E8E9FEB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AEE56-2020-15A6-7347-2DFE5D66B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7EB01-BF9D-5B37-114C-21E3784D4161}"/>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78A0E43C-5503-939A-DA8C-A92BC1070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30195-29D7-E2E5-D05E-B7AB127DFEAD}"/>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403594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720-9430-4C4B-7C80-7EE339CC3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59CAD-7A2A-F884-C236-827333324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25616-121A-98E2-4268-E3D2E5990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0474D6-ABE2-8B37-C162-D83DA645F518}"/>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6" name="Footer Placeholder 5">
            <a:extLst>
              <a:ext uri="{FF2B5EF4-FFF2-40B4-BE49-F238E27FC236}">
                <a16:creationId xmlns:a16="http://schemas.microsoft.com/office/drawing/2014/main" id="{EFA4EDCA-2157-2578-70AD-69178E590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7B6A1-AEB8-04DB-7FB9-1392126F1558}"/>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129905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0028-DB76-25D6-0E4E-CCD7F4341093}"/>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6E3F0FE-CF4E-2CE9-11C0-06F1D7F44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EEE27-6AFC-70C3-FFD0-F0B8519E58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D82322-0F95-A0E8-975E-08CD10A72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353D4-0E2A-7820-4357-D4F52AA32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3E887E-EE58-DE9A-8D48-4D54CF270049}"/>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8" name="Footer Placeholder 7">
            <a:extLst>
              <a:ext uri="{FF2B5EF4-FFF2-40B4-BE49-F238E27FC236}">
                <a16:creationId xmlns:a16="http://schemas.microsoft.com/office/drawing/2014/main" id="{BE50DC31-6FD7-A4BA-7194-4A7BD07C1B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F240E-A492-BE9B-4A97-591D7E480937}"/>
              </a:ext>
            </a:extLst>
          </p:cNvPr>
          <p:cNvSpPr>
            <a:spLocks noGrp="1"/>
          </p:cNvSpPr>
          <p:nvPr>
            <p:ph type="sldNum" sz="quarter" idx="12"/>
          </p:nvPr>
        </p:nvSpPr>
        <p:spPr/>
        <p:txBody>
          <a:bodyPr/>
          <a:lstStyle/>
          <a:p>
            <a:fld id="{F4BB6B6B-5438-3845-94FB-777995985B87}" type="slidenum">
              <a:rPr lang="en-US" smtClean="0"/>
              <a:t>‹#›</a:t>
            </a:fld>
            <a:endParaRPr lang="en-US"/>
          </a:p>
        </p:txBody>
      </p:sp>
      <p:sp>
        <p:nvSpPr>
          <p:cNvPr id="10" name="Rectangle 9">
            <a:extLst>
              <a:ext uri="{FF2B5EF4-FFF2-40B4-BE49-F238E27FC236}">
                <a16:creationId xmlns:a16="http://schemas.microsoft.com/office/drawing/2014/main" id="{5FCFD4D0-CA07-F2EE-4726-5E2FEE5D0A73}"/>
              </a:ext>
            </a:extLst>
          </p:cNvPr>
          <p:cNvSpPr/>
          <p:nvPr userDrawn="1"/>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50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E2CF-911E-633F-D3E1-A6C1C99BFC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38723-DCD6-2D61-4F87-CEB903C3C235}"/>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4" name="Footer Placeholder 3">
            <a:extLst>
              <a:ext uri="{FF2B5EF4-FFF2-40B4-BE49-F238E27FC236}">
                <a16:creationId xmlns:a16="http://schemas.microsoft.com/office/drawing/2014/main" id="{DB788BB1-5F17-C83C-62F2-6CECCAB6C2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B0504-0345-659C-F7AE-D491599D3B85}"/>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318858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A63B78-E557-2E46-678A-EA2302EDE8E0}"/>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3" name="Footer Placeholder 2">
            <a:extLst>
              <a:ext uri="{FF2B5EF4-FFF2-40B4-BE49-F238E27FC236}">
                <a16:creationId xmlns:a16="http://schemas.microsoft.com/office/drawing/2014/main" id="{F350D5EB-791E-F291-805A-F742C35769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0A6E21-CA6B-E3F2-7B8A-3334B8D7284F}"/>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110524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AC69-84B8-B057-ABFB-7B49EB946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443481-2200-4F5E-C728-403D4FD4D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D7E08-65ED-3225-74AA-5C460D479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144DD-0722-CA8B-2EA9-AB3EDCEF1D57}"/>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6" name="Footer Placeholder 5">
            <a:extLst>
              <a:ext uri="{FF2B5EF4-FFF2-40B4-BE49-F238E27FC236}">
                <a16:creationId xmlns:a16="http://schemas.microsoft.com/office/drawing/2014/main" id="{85B4444B-7E8C-386B-79C7-380C405F6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EE2C3-2BD0-1AA2-0CD6-B970343A2D57}"/>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21631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599B-3996-304A-F1C8-F3A3D3430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F5FCB-4942-F720-7ECE-20052C161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8E44C-6EBA-14AC-7404-C95E61A61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79365-9743-5CA3-58EE-2FAD19038F73}"/>
              </a:ext>
            </a:extLst>
          </p:cNvPr>
          <p:cNvSpPr>
            <a:spLocks noGrp="1"/>
          </p:cNvSpPr>
          <p:nvPr>
            <p:ph type="dt" sz="half" idx="10"/>
          </p:nvPr>
        </p:nvSpPr>
        <p:spPr/>
        <p:txBody>
          <a:bodyPr/>
          <a:lstStyle/>
          <a:p>
            <a:fld id="{214521A1-061E-3F47-9CE7-102A1BC2DA79}" type="datetimeFigureOut">
              <a:rPr lang="en-US" smtClean="0"/>
              <a:t>3/14/2026</a:t>
            </a:fld>
            <a:endParaRPr lang="en-US"/>
          </a:p>
        </p:txBody>
      </p:sp>
      <p:sp>
        <p:nvSpPr>
          <p:cNvPr id="6" name="Footer Placeholder 5">
            <a:extLst>
              <a:ext uri="{FF2B5EF4-FFF2-40B4-BE49-F238E27FC236}">
                <a16:creationId xmlns:a16="http://schemas.microsoft.com/office/drawing/2014/main" id="{F834F22E-7A60-938B-85BB-F5B978D4A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86A08-E2EE-0F7E-3805-C512924368CD}"/>
              </a:ext>
            </a:extLst>
          </p:cNvPr>
          <p:cNvSpPr>
            <a:spLocks noGrp="1"/>
          </p:cNvSpPr>
          <p:nvPr>
            <p:ph type="sldNum" sz="quarter" idx="12"/>
          </p:nvPr>
        </p:nvSpPr>
        <p:spPr/>
        <p:txBody>
          <a:bodyPr/>
          <a:lstStyle/>
          <a:p>
            <a:fld id="{F4BB6B6B-5438-3845-94FB-777995985B87}" type="slidenum">
              <a:rPr lang="en-US" smtClean="0"/>
              <a:t>‹#›</a:t>
            </a:fld>
            <a:endParaRPr lang="en-US"/>
          </a:p>
        </p:txBody>
      </p:sp>
    </p:spTree>
    <p:extLst>
      <p:ext uri="{BB962C8B-B14F-4D97-AF65-F5344CB8AC3E}">
        <p14:creationId xmlns:p14="http://schemas.microsoft.com/office/powerpoint/2010/main" val="71009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E051-AB31-D0C2-F782-FA59674D3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DA7DEDC-FB5A-5863-300C-E9BC2AD01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45DFA-E6D3-2A37-40AE-0F978AA35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4521A1-061E-3F47-9CE7-102A1BC2DA79}" type="datetimeFigureOut">
              <a:rPr lang="en-US" smtClean="0"/>
              <a:t>3/14/2026</a:t>
            </a:fld>
            <a:endParaRPr lang="en-US"/>
          </a:p>
        </p:txBody>
      </p:sp>
      <p:sp>
        <p:nvSpPr>
          <p:cNvPr id="5" name="Footer Placeholder 4">
            <a:extLst>
              <a:ext uri="{FF2B5EF4-FFF2-40B4-BE49-F238E27FC236}">
                <a16:creationId xmlns:a16="http://schemas.microsoft.com/office/drawing/2014/main" id="{DFA29486-C782-6B65-BFA7-833D517331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A27CE8-C8E2-8313-28B4-CBAB4AE2D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BB6B6B-5438-3845-94FB-777995985B87}" type="slidenum">
              <a:rPr lang="en-US" smtClean="0"/>
              <a:t>‹#›</a:t>
            </a:fld>
            <a:endParaRPr lang="en-US"/>
          </a:p>
        </p:txBody>
      </p:sp>
      <p:sp>
        <p:nvSpPr>
          <p:cNvPr id="7" name="Rectangle 6">
            <a:extLst>
              <a:ext uri="{FF2B5EF4-FFF2-40B4-BE49-F238E27FC236}">
                <a16:creationId xmlns:a16="http://schemas.microsoft.com/office/drawing/2014/main" id="{5D5159F9-EEF6-1D51-1BE2-6BFAC3BFF203}"/>
              </a:ext>
            </a:extLst>
          </p:cNvPr>
          <p:cNvSpPr/>
          <p:nvPr userDrawn="1"/>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0" lang="en-CA" sz="4800" b="1" i="0" u="none" strike="noStrike" kern="1200" cap="none" spc="0" normalizeH="0" baseline="0" noProof="0" dirty="0">
                <a:ln>
                  <a:noFill/>
                </a:ln>
                <a:solidFill>
                  <a:srgbClr val="FFFFFF"/>
                </a:solidFill>
                <a:effectLst/>
                <a:uLnTx/>
                <a:uFillTx/>
                <a:latin typeface="Raleway ExtraBold" pitchFamily="2" charset="77"/>
                <a:ea typeface="+mn-ea"/>
                <a:cs typeface="+mn-cs"/>
              </a:rPr>
              <a:t>     ARGEIAD</a:t>
            </a:r>
            <a:endParaRPr lang="en-US" dirty="0"/>
          </a:p>
        </p:txBody>
      </p:sp>
      <p:pic>
        <p:nvPicPr>
          <p:cNvPr id="8" name="Picture 7">
            <a:extLst>
              <a:ext uri="{FF2B5EF4-FFF2-40B4-BE49-F238E27FC236}">
                <a16:creationId xmlns:a16="http://schemas.microsoft.com/office/drawing/2014/main" id="{76E8FFFA-B01B-5FD9-B3E2-BB8DB9A5AC15}"/>
              </a:ext>
            </a:extLst>
          </p:cNvPr>
          <p:cNvPicPr>
            <a:picLocks noChangeAspect="1"/>
          </p:cNvPicPr>
          <p:nvPr userDrawn="1"/>
        </p:nvPicPr>
        <p:blipFill>
          <a:blip r:embed="rId13"/>
          <a:srcRect t="48055" r="31768"/>
          <a:stretch/>
        </p:blipFill>
        <p:spPr>
          <a:xfrm>
            <a:off x="6888678" y="-1"/>
            <a:ext cx="5303322" cy="953470"/>
          </a:xfrm>
          <a:prstGeom prst="rect">
            <a:avLst/>
          </a:prstGeom>
        </p:spPr>
      </p:pic>
      <p:pic>
        <p:nvPicPr>
          <p:cNvPr id="9" name="Picture 8" descr="A purple curved line on a black background&#10;&#10;AI-generated content may be incorrect.">
            <a:extLst>
              <a:ext uri="{FF2B5EF4-FFF2-40B4-BE49-F238E27FC236}">
                <a16:creationId xmlns:a16="http://schemas.microsoft.com/office/drawing/2014/main" id="{6D181159-E2CD-B394-D637-B864995D8F62}"/>
              </a:ext>
            </a:extLst>
          </p:cNvPr>
          <p:cNvPicPr>
            <a:picLocks noChangeAspect="1"/>
          </p:cNvPicPr>
          <p:nvPr userDrawn="1"/>
        </p:nvPicPr>
        <p:blipFill>
          <a:blip r:embed="rId14"/>
          <a:srcRect l="1012" r="67079" b="70141"/>
          <a:stretch/>
        </p:blipFill>
        <p:spPr>
          <a:xfrm>
            <a:off x="0" y="5510802"/>
            <a:ext cx="6096000" cy="1347198"/>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9C4DFB55-4A88-B62A-5A0B-3EB8C073C5BB}"/>
              </a:ext>
            </a:extLst>
          </p:cNvPr>
          <p:cNvPicPr>
            <a:picLocks noChangeAspect="1"/>
          </p:cNvPicPr>
          <p:nvPr userDrawn="1"/>
        </p:nvPicPr>
        <p:blipFill>
          <a:blip r:embed="rId15"/>
          <a:stretch>
            <a:fillRect/>
          </a:stretch>
        </p:blipFill>
        <p:spPr>
          <a:xfrm>
            <a:off x="529457" y="5875293"/>
            <a:ext cx="1719272" cy="604803"/>
          </a:xfrm>
          <a:prstGeom prst="rect">
            <a:avLst/>
          </a:prstGeom>
        </p:spPr>
      </p:pic>
    </p:spTree>
    <p:extLst>
      <p:ext uri="{BB962C8B-B14F-4D97-AF65-F5344CB8AC3E}">
        <p14:creationId xmlns:p14="http://schemas.microsoft.com/office/powerpoint/2010/main" val="386147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DA10-902D-F68C-7E2B-91621557ADF7}"/>
            </a:ext>
          </a:extLst>
        </p:cNvPr>
        <p:cNvGrpSpPr/>
        <p:nvPr/>
      </p:nvGrpSpPr>
      <p:grpSpPr>
        <a:xfrm>
          <a:off x="0" y="0"/>
          <a:ext cx="0" cy="0"/>
          <a:chOff x="0" y="0"/>
          <a:chExt cx="0" cy="0"/>
        </a:xfrm>
      </p:grpSpPr>
      <p:pic>
        <p:nvPicPr>
          <p:cNvPr id="8" name="Picture 7" descr="A purple curved line on a black background&#10;&#10;AI-generated content may be incorrect.">
            <a:extLst>
              <a:ext uri="{FF2B5EF4-FFF2-40B4-BE49-F238E27FC236}">
                <a16:creationId xmlns:a16="http://schemas.microsoft.com/office/drawing/2014/main" id="{54537A8E-92C9-5FCE-8C22-6A61B652CAF8}"/>
              </a:ext>
            </a:extLst>
          </p:cNvPr>
          <p:cNvPicPr>
            <a:picLocks noChangeAspect="1"/>
          </p:cNvPicPr>
          <p:nvPr/>
        </p:nvPicPr>
        <p:blipFill>
          <a:blip r:embed="rId3"/>
          <a:srcRect l="1012" r="67079" b="70141"/>
          <a:stretch/>
        </p:blipFill>
        <p:spPr>
          <a:xfrm>
            <a:off x="47006" y="5875293"/>
            <a:ext cx="12192000" cy="982707"/>
          </a:xfrm>
          <a:prstGeom prst="rect">
            <a:avLst/>
          </a:prstGeom>
        </p:spPr>
      </p:pic>
      <p:pic>
        <p:nvPicPr>
          <p:cNvPr id="9" name="Picture 8" descr="A black and white logo&#10;&#10;AI-generated content may be incorrect.">
            <a:extLst>
              <a:ext uri="{FF2B5EF4-FFF2-40B4-BE49-F238E27FC236}">
                <a16:creationId xmlns:a16="http://schemas.microsoft.com/office/drawing/2014/main" id="{D09C8285-9991-6E07-24E5-0BC9B3618A4D}"/>
              </a:ext>
            </a:extLst>
          </p:cNvPr>
          <p:cNvPicPr>
            <a:picLocks noChangeAspect="1"/>
          </p:cNvPicPr>
          <p:nvPr/>
        </p:nvPicPr>
        <p:blipFill>
          <a:blip r:embed="rId4"/>
          <a:stretch>
            <a:fillRect/>
          </a:stretch>
        </p:blipFill>
        <p:spPr>
          <a:xfrm>
            <a:off x="529457" y="6005945"/>
            <a:ext cx="1719272" cy="647660"/>
          </a:xfrm>
          <a:prstGeom prst="rect">
            <a:avLst/>
          </a:prstGeom>
        </p:spPr>
      </p:pic>
      <p:sp>
        <p:nvSpPr>
          <p:cNvPr id="11" name="Rectangle 10">
            <a:extLst>
              <a:ext uri="{FF2B5EF4-FFF2-40B4-BE49-F238E27FC236}">
                <a16:creationId xmlns:a16="http://schemas.microsoft.com/office/drawing/2014/main" id="{5075B149-5E7B-DF80-B939-E93F682B036D}"/>
              </a:ext>
            </a:extLst>
          </p:cNvPr>
          <p:cNvSpPr/>
          <p:nvPr/>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F4B252-0450-DD4E-ECF3-B9B5FF8AFD0E}"/>
              </a:ext>
            </a:extLst>
          </p:cNvPr>
          <p:cNvPicPr>
            <a:picLocks noChangeAspect="1"/>
          </p:cNvPicPr>
          <p:nvPr/>
        </p:nvPicPr>
        <p:blipFill>
          <a:blip r:embed="rId5"/>
          <a:srcRect t="48055" r="31768"/>
          <a:stretch/>
        </p:blipFill>
        <p:spPr>
          <a:xfrm>
            <a:off x="6888678" y="-1"/>
            <a:ext cx="5303322" cy="953470"/>
          </a:xfrm>
          <a:prstGeom prst="rect">
            <a:avLst/>
          </a:prstGeom>
        </p:spPr>
      </p:pic>
      <p:sp>
        <p:nvSpPr>
          <p:cNvPr id="13" name="TextBox 12">
            <a:extLst>
              <a:ext uri="{FF2B5EF4-FFF2-40B4-BE49-F238E27FC236}">
                <a16:creationId xmlns:a16="http://schemas.microsoft.com/office/drawing/2014/main" id="{2C2EDD45-C7BC-6A2D-8D5C-12CC813540F6}"/>
              </a:ext>
            </a:extLst>
          </p:cNvPr>
          <p:cNvSpPr txBox="1"/>
          <p:nvPr/>
        </p:nvSpPr>
        <p:spPr>
          <a:xfrm>
            <a:off x="436099" y="253002"/>
            <a:ext cx="2972119" cy="830997"/>
          </a:xfrm>
          <a:prstGeom prst="rect">
            <a:avLst/>
          </a:prstGeom>
          <a:noFill/>
        </p:spPr>
        <p:txBody>
          <a:bodyPr wrap="square" rtlCol="0">
            <a:spAutoFit/>
          </a:bodyPr>
          <a:lstStyle/>
          <a:p>
            <a:pPr rtl="0">
              <a:buNone/>
            </a:pPr>
            <a:r>
              <a:rPr lang="en-CA" sz="4800" b="1" dirty="0">
                <a:solidFill>
                  <a:srgbClr val="FFFFFF"/>
                </a:solidFill>
                <a:effectLst/>
                <a:latin typeface="Raleway ExtraBold" pitchFamily="2" charset="77"/>
              </a:rPr>
              <a:t>ARGEIAD</a:t>
            </a:r>
            <a:endParaRPr lang="en-CA" sz="4800" b="1" dirty="0">
              <a:effectLst/>
              <a:latin typeface="Raleway ExtraBold" pitchFamily="2" charset="77"/>
            </a:endParaRPr>
          </a:p>
        </p:txBody>
      </p:sp>
      <p:sp>
        <p:nvSpPr>
          <p:cNvPr id="2" name="Oval 1">
            <a:extLst>
              <a:ext uri="{FF2B5EF4-FFF2-40B4-BE49-F238E27FC236}">
                <a16:creationId xmlns:a16="http://schemas.microsoft.com/office/drawing/2014/main" id="{DCEEB9B1-33F7-A3D2-CB9E-D1B5EAA1DCB3}"/>
              </a:ext>
            </a:extLst>
          </p:cNvPr>
          <p:cNvSpPr/>
          <p:nvPr/>
        </p:nvSpPr>
        <p:spPr>
          <a:xfrm>
            <a:off x="47006" y="1306099"/>
            <a:ext cx="11752118" cy="4739315"/>
          </a:xfrm>
          <a:prstGeom prst="ellipse">
            <a:avLst/>
          </a:prstGeom>
          <a:solidFill>
            <a:schemeClr val="tx2">
              <a:lumMod val="25000"/>
              <a:lumOff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a:ln w="22225">
                  <a:solidFill>
                    <a:schemeClr val="accent2"/>
                  </a:solidFill>
                  <a:prstDash val="solid"/>
                </a:ln>
                <a:solidFill>
                  <a:srgbClr val="630041"/>
                </a:solidFill>
              </a:rPr>
              <a:t>Twenty-five years of immigration in Atlantic Canada</a:t>
            </a:r>
          </a:p>
          <a:p>
            <a:pPr algn="ctr"/>
            <a:r>
              <a:rPr lang="en-US" sz="5400" b="1" dirty="0">
                <a:ln w="22225">
                  <a:solidFill>
                    <a:schemeClr val="accent2"/>
                  </a:solidFill>
                  <a:prstDash val="solid"/>
                </a:ln>
                <a:solidFill>
                  <a:srgbClr val="630041"/>
                </a:solidFill>
              </a:rPr>
              <a:t>In Statistics</a:t>
            </a:r>
          </a:p>
          <a:p>
            <a:pPr algn="ctr"/>
            <a:endParaRPr lang="en-CA" sz="5400" b="1" dirty="0">
              <a:ln w="22225">
                <a:solidFill>
                  <a:schemeClr val="accent2"/>
                </a:solidFill>
                <a:prstDash val="solid"/>
              </a:ln>
              <a:solidFill>
                <a:srgbClr val="630041"/>
              </a:solidFill>
            </a:endParaRPr>
          </a:p>
        </p:txBody>
      </p:sp>
      <p:sp>
        <p:nvSpPr>
          <p:cNvPr id="3" name="TextBox 2">
            <a:extLst>
              <a:ext uri="{FF2B5EF4-FFF2-40B4-BE49-F238E27FC236}">
                <a16:creationId xmlns:a16="http://schemas.microsoft.com/office/drawing/2014/main" id="{FDAFF793-E3D9-E0E4-55C1-A631B32CB178}"/>
              </a:ext>
            </a:extLst>
          </p:cNvPr>
          <p:cNvSpPr txBox="1"/>
          <p:nvPr/>
        </p:nvSpPr>
        <p:spPr>
          <a:xfrm>
            <a:off x="5452258" y="5434709"/>
            <a:ext cx="6352309" cy="646331"/>
          </a:xfrm>
          <a:prstGeom prst="rect">
            <a:avLst/>
          </a:prstGeom>
          <a:noFill/>
        </p:spPr>
        <p:txBody>
          <a:bodyPr wrap="square" rtlCol="0">
            <a:spAutoFit/>
          </a:bodyPr>
          <a:lstStyle/>
          <a:p>
            <a:r>
              <a:rPr lang="en-CA" dirty="0">
                <a:solidFill>
                  <a:srgbClr val="C00000"/>
                </a:solidFill>
              </a:rPr>
              <a:t>Prepared for 28</a:t>
            </a:r>
            <a:r>
              <a:rPr lang="en-CA" baseline="30000" dirty="0">
                <a:solidFill>
                  <a:srgbClr val="C00000"/>
                </a:solidFill>
              </a:rPr>
              <a:t>th</a:t>
            </a:r>
            <a:r>
              <a:rPr lang="en-CA" dirty="0">
                <a:solidFill>
                  <a:srgbClr val="C00000"/>
                </a:solidFill>
              </a:rPr>
              <a:t> National Metropolis Conference, workshop H8, March 13, 2026</a:t>
            </a:r>
          </a:p>
        </p:txBody>
      </p:sp>
    </p:spTree>
    <p:extLst>
      <p:ext uri="{BB962C8B-B14F-4D97-AF65-F5344CB8AC3E}">
        <p14:creationId xmlns:p14="http://schemas.microsoft.com/office/powerpoint/2010/main" val="105399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7F29-D49A-34D1-D0D7-8C6FAF92931D}"/>
              </a:ext>
            </a:extLst>
          </p:cNvPr>
          <p:cNvSpPr>
            <a:spLocks noGrp="1"/>
          </p:cNvSpPr>
          <p:nvPr>
            <p:ph type="title"/>
          </p:nvPr>
        </p:nvSpPr>
        <p:spPr>
          <a:xfrm>
            <a:off x="838200" y="959041"/>
            <a:ext cx="10515600" cy="1325563"/>
          </a:xfrm>
        </p:spPr>
        <p:txBody>
          <a:bodyPr>
            <a:normAutofit/>
          </a:bodyPr>
          <a:lstStyle/>
          <a:p>
            <a:r>
              <a:rPr lang="en-CA" sz="3600" dirty="0"/>
              <a:t>Retention rates among PRs</a:t>
            </a:r>
          </a:p>
        </p:txBody>
      </p:sp>
      <p:sp>
        <p:nvSpPr>
          <p:cNvPr id="3" name="Content Placeholder 2">
            <a:extLst>
              <a:ext uri="{FF2B5EF4-FFF2-40B4-BE49-F238E27FC236}">
                <a16:creationId xmlns:a16="http://schemas.microsoft.com/office/drawing/2014/main" id="{BEEE17B3-5550-8491-E598-98367EDF0A80}"/>
              </a:ext>
            </a:extLst>
          </p:cNvPr>
          <p:cNvSpPr>
            <a:spLocks noGrp="1"/>
          </p:cNvSpPr>
          <p:nvPr>
            <p:ph idx="1"/>
          </p:nvPr>
        </p:nvSpPr>
        <p:spPr>
          <a:xfrm>
            <a:off x="732623" y="1961432"/>
            <a:ext cx="10515600" cy="4351338"/>
          </a:xfrm>
        </p:spPr>
        <p:txBody>
          <a:bodyPr/>
          <a:lstStyle/>
          <a:p>
            <a:r>
              <a:rPr lang="en-CA" dirty="0"/>
              <a:t> </a:t>
            </a:r>
          </a:p>
        </p:txBody>
      </p:sp>
      <p:sp>
        <p:nvSpPr>
          <p:cNvPr id="4" name="TextBox 3">
            <a:extLst>
              <a:ext uri="{FF2B5EF4-FFF2-40B4-BE49-F238E27FC236}">
                <a16:creationId xmlns:a16="http://schemas.microsoft.com/office/drawing/2014/main" id="{51DA94D3-2029-9EFD-7ECC-3384FD45A168}"/>
              </a:ext>
            </a:extLst>
          </p:cNvPr>
          <p:cNvSpPr txBox="1"/>
          <p:nvPr/>
        </p:nvSpPr>
        <p:spPr>
          <a:xfrm>
            <a:off x="8306718" y="2346593"/>
            <a:ext cx="2776251" cy="2599980"/>
          </a:xfrm>
          <a:prstGeom prst="rect">
            <a:avLst/>
          </a:prstGeom>
          <a:noFill/>
        </p:spPr>
        <p:txBody>
          <a:bodyPr wrap="square" rtlCol="0">
            <a:spAutoFit/>
          </a:bodyPr>
          <a:lstStyle/>
          <a:p>
            <a:endParaRPr lang="en-CA" dirty="0"/>
          </a:p>
        </p:txBody>
      </p:sp>
      <p:graphicFrame>
        <p:nvGraphicFramePr>
          <p:cNvPr id="5" name="Chart 4">
            <a:extLst>
              <a:ext uri="{FF2B5EF4-FFF2-40B4-BE49-F238E27FC236}">
                <a16:creationId xmlns:a16="http://schemas.microsoft.com/office/drawing/2014/main" id="{0A672139-D506-21AB-3F99-D54A4C659301}"/>
              </a:ext>
            </a:extLst>
          </p:cNvPr>
          <p:cNvGraphicFramePr>
            <a:graphicFrameLocks/>
          </p:cNvGraphicFramePr>
          <p:nvPr/>
        </p:nvGraphicFramePr>
        <p:xfrm>
          <a:off x="6676223" y="1961432"/>
          <a:ext cx="4899652" cy="35580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1BC4D81-1034-F5FE-DDD2-3091B74CF327}"/>
              </a:ext>
            </a:extLst>
          </p:cNvPr>
          <p:cNvSpPr txBox="1"/>
          <p:nvPr/>
        </p:nvSpPr>
        <p:spPr>
          <a:xfrm>
            <a:off x="1432194" y="2622014"/>
            <a:ext cx="184731" cy="369332"/>
          </a:xfrm>
          <a:prstGeom prst="rect">
            <a:avLst/>
          </a:prstGeom>
          <a:noFill/>
        </p:spPr>
        <p:txBody>
          <a:bodyPr wrap="none" rtlCol="0">
            <a:spAutoFit/>
          </a:bodyPr>
          <a:lstStyle/>
          <a:p>
            <a:endParaRPr lang="en-CA" dirty="0"/>
          </a:p>
        </p:txBody>
      </p:sp>
      <p:sp>
        <p:nvSpPr>
          <p:cNvPr id="7" name="TextBox 6">
            <a:extLst>
              <a:ext uri="{FF2B5EF4-FFF2-40B4-BE49-F238E27FC236}">
                <a16:creationId xmlns:a16="http://schemas.microsoft.com/office/drawing/2014/main" id="{128B03AC-C82D-BEC3-5C43-00B90AB24B38}"/>
              </a:ext>
            </a:extLst>
          </p:cNvPr>
          <p:cNvSpPr txBox="1"/>
          <p:nvPr/>
        </p:nvSpPr>
        <p:spPr>
          <a:xfrm>
            <a:off x="6896559" y="3767769"/>
            <a:ext cx="184731" cy="369332"/>
          </a:xfrm>
          <a:prstGeom prst="rect">
            <a:avLst/>
          </a:prstGeom>
          <a:noFill/>
        </p:spPr>
        <p:txBody>
          <a:bodyPr wrap="none" rtlCol="0">
            <a:spAutoFit/>
          </a:bodyPr>
          <a:lstStyle/>
          <a:p>
            <a:endParaRPr lang="en-CA" dirty="0"/>
          </a:p>
        </p:txBody>
      </p:sp>
      <p:sp>
        <p:nvSpPr>
          <p:cNvPr id="8" name="TextBox 7">
            <a:extLst>
              <a:ext uri="{FF2B5EF4-FFF2-40B4-BE49-F238E27FC236}">
                <a16:creationId xmlns:a16="http://schemas.microsoft.com/office/drawing/2014/main" id="{052581A3-A573-3818-9FB5-67F9D7AD42E0}"/>
              </a:ext>
            </a:extLst>
          </p:cNvPr>
          <p:cNvSpPr txBox="1"/>
          <p:nvPr/>
        </p:nvSpPr>
        <p:spPr>
          <a:xfrm>
            <a:off x="1210119" y="1961432"/>
            <a:ext cx="5073726" cy="3139321"/>
          </a:xfrm>
          <a:prstGeom prst="rect">
            <a:avLst/>
          </a:prstGeom>
          <a:noFill/>
        </p:spPr>
        <p:txBody>
          <a:bodyPr wrap="square" rtlCol="0">
            <a:spAutoFit/>
          </a:bodyPr>
          <a:lstStyle/>
          <a:p>
            <a:pPr marL="285750" indent="-285750">
              <a:buFont typeface="Arial" panose="020B0604020202020204" pitchFamily="34" charset="0"/>
              <a:buChar char="•"/>
            </a:pPr>
            <a:r>
              <a:rPr lang="en-CA" sz="2400" dirty="0"/>
              <a:t>Highest for family class immigrants</a:t>
            </a:r>
          </a:p>
          <a:p>
            <a:endParaRPr lang="en-CA" sz="2400" dirty="0"/>
          </a:p>
          <a:p>
            <a:pPr marL="285750" indent="-285750">
              <a:buFont typeface="Arial" panose="020B0604020202020204" pitchFamily="34" charset="0"/>
              <a:buChar char="•"/>
            </a:pPr>
            <a:r>
              <a:rPr lang="en-CA" sz="2400" dirty="0"/>
              <a:t>Economic immigrants most mobile</a:t>
            </a:r>
          </a:p>
          <a:p>
            <a:endParaRPr lang="en-CA" dirty="0"/>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3174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8611-A7CD-56C5-3849-FBBD4EE6ED37}"/>
              </a:ext>
            </a:extLst>
          </p:cNvPr>
          <p:cNvSpPr txBox="1"/>
          <p:nvPr/>
        </p:nvSpPr>
        <p:spPr>
          <a:xfrm>
            <a:off x="760163" y="1421175"/>
            <a:ext cx="7965195" cy="769441"/>
          </a:xfrm>
          <a:prstGeom prst="rect">
            <a:avLst/>
          </a:prstGeom>
          <a:noFill/>
        </p:spPr>
        <p:txBody>
          <a:bodyPr wrap="square" rtlCol="0">
            <a:spAutoFit/>
          </a:bodyPr>
          <a:lstStyle/>
          <a:p>
            <a:r>
              <a:rPr lang="en-CA" sz="4400" dirty="0">
                <a:latin typeface="+mj-lt"/>
              </a:rPr>
              <a:t>Immigrants in the labour force</a:t>
            </a:r>
          </a:p>
        </p:txBody>
      </p:sp>
      <p:sp>
        <p:nvSpPr>
          <p:cNvPr id="4" name="TextBox 3">
            <a:extLst>
              <a:ext uri="{FF2B5EF4-FFF2-40B4-BE49-F238E27FC236}">
                <a16:creationId xmlns:a16="http://schemas.microsoft.com/office/drawing/2014/main" id="{672332B2-2FBA-B01A-A804-EE270C1E1DF0}"/>
              </a:ext>
            </a:extLst>
          </p:cNvPr>
          <p:cNvSpPr txBox="1"/>
          <p:nvPr/>
        </p:nvSpPr>
        <p:spPr>
          <a:xfrm>
            <a:off x="616944" y="2190616"/>
            <a:ext cx="11413475" cy="3600986"/>
          </a:xfrm>
          <a:prstGeom prst="rect">
            <a:avLst/>
          </a:prstGeom>
          <a:noFill/>
        </p:spPr>
        <p:txBody>
          <a:bodyPr wrap="square" rtlCol="0">
            <a:spAutoFit/>
          </a:bodyPr>
          <a:lstStyle/>
          <a:p>
            <a:r>
              <a:rPr lang="en-CA" sz="2400" dirty="0"/>
              <a:t>During 2006-24: </a:t>
            </a:r>
          </a:p>
          <a:p>
            <a:pPr marL="285750" indent="-285750">
              <a:buFont typeface="Arial" panose="020B0604020202020204" pitchFamily="34" charset="0"/>
              <a:buChar char="•"/>
            </a:pPr>
            <a:r>
              <a:rPr lang="en-CA" sz="2400" dirty="0"/>
              <a:t>Non-immigrant labour force in </a:t>
            </a:r>
          </a:p>
          <a:p>
            <a:pPr marL="742950" lvl="1" indent="-285750">
              <a:buFont typeface="Arial" panose="020B0604020202020204" pitchFamily="34" charset="0"/>
              <a:buChar char="•"/>
            </a:pPr>
            <a:r>
              <a:rPr lang="en-CA" sz="2400" dirty="0"/>
              <a:t>population centres grew by 3%; in rural areas fell by 2%</a:t>
            </a:r>
          </a:p>
          <a:p>
            <a:pPr marL="285750" indent="-285750">
              <a:buFont typeface="Arial" panose="020B0604020202020204" pitchFamily="34" charset="0"/>
              <a:buChar char="•"/>
            </a:pPr>
            <a:r>
              <a:rPr lang="en-CA" sz="2400" dirty="0"/>
              <a:t> Immigrant labour force in </a:t>
            </a:r>
          </a:p>
          <a:p>
            <a:pPr marL="742950" lvl="1" indent="-285750">
              <a:buFont typeface="Arial" panose="020B0604020202020204" pitchFamily="34" charset="0"/>
              <a:buChar char="•"/>
            </a:pPr>
            <a:r>
              <a:rPr lang="en-CA" sz="2400" dirty="0"/>
              <a:t>Population centres quadrupled; in rural centres doubled</a:t>
            </a:r>
          </a:p>
          <a:p>
            <a:r>
              <a:rPr lang="en-CA" sz="2400" dirty="0"/>
              <a:t>During 2022-24:</a:t>
            </a:r>
          </a:p>
          <a:p>
            <a:pPr marL="285750" indent="-285750">
              <a:buFont typeface="Arial" panose="020B0604020202020204" pitchFamily="34" charset="0"/>
              <a:buChar char="•"/>
            </a:pPr>
            <a:r>
              <a:rPr lang="en-CA" sz="2400" dirty="0"/>
              <a:t>Recent immigrants in  labour force contributed 1/3rd of labour force growth, more than double compared to 2001-06.</a:t>
            </a:r>
          </a:p>
          <a:p>
            <a:pPr marL="742950" lvl="1"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a:p>
        </p:txBody>
      </p:sp>
    </p:spTree>
    <p:extLst>
      <p:ext uri="{BB962C8B-B14F-4D97-AF65-F5344CB8AC3E}">
        <p14:creationId xmlns:p14="http://schemas.microsoft.com/office/powerpoint/2010/main" val="184355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22BC-8014-B86C-DC96-05DCB45C36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311055-6B56-30B0-ACCE-9C43C18E0F3E}"/>
              </a:ext>
            </a:extLst>
          </p:cNvPr>
          <p:cNvSpPr txBox="1"/>
          <p:nvPr/>
        </p:nvSpPr>
        <p:spPr>
          <a:xfrm>
            <a:off x="760163" y="1421175"/>
            <a:ext cx="7965195" cy="769441"/>
          </a:xfrm>
          <a:prstGeom prst="rect">
            <a:avLst/>
          </a:prstGeom>
          <a:noFill/>
        </p:spPr>
        <p:txBody>
          <a:bodyPr wrap="square" rtlCol="0">
            <a:spAutoFit/>
          </a:bodyPr>
          <a:lstStyle/>
          <a:p>
            <a:r>
              <a:rPr lang="en-CA" sz="4400" dirty="0">
                <a:latin typeface="+mj-lt"/>
              </a:rPr>
              <a:t>Immigrants in the labour force</a:t>
            </a:r>
          </a:p>
        </p:txBody>
      </p:sp>
      <p:sp>
        <p:nvSpPr>
          <p:cNvPr id="4" name="TextBox 3">
            <a:extLst>
              <a:ext uri="{FF2B5EF4-FFF2-40B4-BE49-F238E27FC236}">
                <a16:creationId xmlns:a16="http://schemas.microsoft.com/office/drawing/2014/main" id="{DC4CA413-C364-C0FC-86B9-FEA55FBE5FDF}"/>
              </a:ext>
            </a:extLst>
          </p:cNvPr>
          <p:cNvSpPr txBox="1"/>
          <p:nvPr/>
        </p:nvSpPr>
        <p:spPr>
          <a:xfrm>
            <a:off x="616944" y="2190616"/>
            <a:ext cx="11413475" cy="3323987"/>
          </a:xfrm>
          <a:prstGeom prst="rect">
            <a:avLst/>
          </a:prstGeom>
          <a:noFill/>
        </p:spPr>
        <p:txBody>
          <a:bodyPr wrap="square" rtlCol="0">
            <a:spAutoFit/>
          </a:bodyPr>
          <a:lstStyle/>
          <a:p>
            <a:pPr marL="742950" lvl="1"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Among immigrants, male and female are equally divided in rural Atlantic Canada, while among non-immigrants, there are 9 percent more males than females.</a:t>
            </a:r>
          </a:p>
          <a:p>
            <a:pPr marL="742950" lvl="1"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In population centres: more males among immigrants, equal divide among non-immigrants.</a:t>
            </a:r>
          </a:p>
          <a:p>
            <a:pPr marL="742950" lvl="1" indent="-285750">
              <a:buFont typeface="Arial" panose="020B0604020202020204" pitchFamily="34" charset="0"/>
              <a:buChar char="•"/>
            </a:pPr>
            <a:r>
              <a:rPr lang="en-CA" sz="2400" dirty="0" err="1">
                <a:latin typeface="Arial" panose="020B0604020202020204" pitchFamily="34" charset="0"/>
                <a:cs typeface="Arial" panose="020B0604020202020204" pitchFamily="34" charset="0"/>
              </a:rPr>
              <a:t>Wrt</a:t>
            </a:r>
            <a:r>
              <a:rPr lang="en-CA" sz="2400" dirty="0">
                <a:latin typeface="Arial" panose="020B0604020202020204" pitchFamily="34" charset="0"/>
                <a:cs typeface="Arial" panose="020B0604020202020204" pitchFamily="34" charset="0"/>
              </a:rPr>
              <a:t> unemployment rate among immigrants, there is a male disadvantage in rural sector jobs while advantage in the population centres. Non-immigrant males have disadvantage in both sectors. </a:t>
            </a:r>
          </a:p>
          <a:p>
            <a:pPr marL="742950" lvl="1" indent="-285750">
              <a:buFont typeface="Arial" panose="020B0604020202020204" pitchFamily="34" charset="0"/>
              <a:buChar char="•"/>
            </a:pPr>
            <a:endParaRPr lang="en-CA" dirty="0"/>
          </a:p>
        </p:txBody>
      </p:sp>
    </p:spTree>
    <p:extLst>
      <p:ext uri="{BB962C8B-B14F-4D97-AF65-F5344CB8AC3E}">
        <p14:creationId xmlns:p14="http://schemas.microsoft.com/office/powerpoint/2010/main" val="41222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AC25-6666-EF37-3D3B-2C99154585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D30FFA-D6D1-A634-C352-CE974D5EB953}"/>
              </a:ext>
            </a:extLst>
          </p:cNvPr>
          <p:cNvSpPr txBox="1"/>
          <p:nvPr/>
        </p:nvSpPr>
        <p:spPr>
          <a:xfrm>
            <a:off x="760163" y="1421175"/>
            <a:ext cx="7965195" cy="769441"/>
          </a:xfrm>
          <a:prstGeom prst="rect">
            <a:avLst/>
          </a:prstGeom>
          <a:noFill/>
        </p:spPr>
        <p:txBody>
          <a:bodyPr wrap="square" rtlCol="0">
            <a:spAutoFit/>
          </a:bodyPr>
          <a:lstStyle/>
          <a:p>
            <a:r>
              <a:rPr lang="en-CA" sz="4400" dirty="0">
                <a:latin typeface="+mj-lt"/>
              </a:rPr>
              <a:t>Immigrants in the labour force</a:t>
            </a:r>
          </a:p>
        </p:txBody>
      </p:sp>
      <p:sp>
        <p:nvSpPr>
          <p:cNvPr id="4" name="TextBox 3">
            <a:extLst>
              <a:ext uri="{FF2B5EF4-FFF2-40B4-BE49-F238E27FC236}">
                <a16:creationId xmlns:a16="http://schemas.microsoft.com/office/drawing/2014/main" id="{5E50724C-4EC3-B583-60B2-EF9A76F81C0F}"/>
              </a:ext>
            </a:extLst>
          </p:cNvPr>
          <p:cNvSpPr txBox="1"/>
          <p:nvPr/>
        </p:nvSpPr>
        <p:spPr>
          <a:xfrm>
            <a:off x="616944" y="2190616"/>
            <a:ext cx="11413475" cy="3693319"/>
          </a:xfrm>
          <a:prstGeom prst="rect">
            <a:avLst/>
          </a:prstGeom>
          <a:noFill/>
        </p:spPr>
        <p:txBody>
          <a:bodyPr wrap="square" rtlCol="0">
            <a:spAutoFit/>
          </a:bodyPr>
          <a:lstStyle/>
          <a:p>
            <a:pPr lvl="1"/>
            <a:r>
              <a:rPr lang="en-CA" b="1" dirty="0"/>
              <a:t>Major industries of employment</a:t>
            </a:r>
          </a:p>
          <a:p>
            <a:pPr marL="742950" lvl="1" indent="-285750">
              <a:buFont typeface="Arial" panose="020B0604020202020204" pitchFamily="34" charset="0"/>
              <a:buChar char="•"/>
            </a:pPr>
            <a:r>
              <a:rPr lang="en-CA" dirty="0"/>
              <a:t>Immigrants: More likely than non-immigrants in Healthcare &amp; social Assistance; Accommodation &amp; Food; Professional, Scientific &amp; Technical; Finance &amp; Insurance</a:t>
            </a:r>
          </a:p>
          <a:p>
            <a:pPr marL="742950" lvl="1" indent="-285750">
              <a:buFont typeface="Arial" panose="020B0604020202020204" pitchFamily="34" charset="0"/>
              <a:buChar char="•"/>
            </a:pPr>
            <a:r>
              <a:rPr lang="en-CA" dirty="0"/>
              <a:t>Recent immigrants: More likely than overall immigrants in Accommodation &amp; Food, Retail Trade and Finance &amp; Insurance</a:t>
            </a:r>
          </a:p>
          <a:p>
            <a:pPr lvl="1"/>
            <a:r>
              <a:rPr lang="en-CA" b="1" dirty="0"/>
              <a:t>Human capital</a:t>
            </a:r>
            <a:endParaRPr lang="en-CA" dirty="0"/>
          </a:p>
          <a:p>
            <a:pPr lvl="1"/>
            <a:r>
              <a:rPr lang="en-CA" dirty="0"/>
              <a:t>Lower percentages of immigrants than non-immigrants have acquired high school or less education while opposite is true of university degree holders</a:t>
            </a:r>
          </a:p>
          <a:p>
            <a:pPr lvl="1"/>
            <a:r>
              <a:rPr lang="en-CA" b="1" dirty="0"/>
              <a:t>Occupation m ix</a:t>
            </a:r>
            <a:endParaRPr lang="en-CA" dirty="0"/>
          </a:p>
          <a:p>
            <a:pPr marL="742950" lvl="1" indent="-285750">
              <a:buFont typeface="Arial" panose="020B0604020202020204" pitchFamily="34" charset="0"/>
              <a:buChar char="•"/>
            </a:pPr>
            <a:r>
              <a:rPr lang="en-CA" dirty="0"/>
              <a:t>While the regional labour market is upgrading internally, immigrants are not able to convert their skills into skilled employment. (Shift from low to medium and high skilled jobs for immigrants but reverse for recent immigrants).</a:t>
            </a:r>
          </a:p>
          <a:p>
            <a:pPr marL="1200150" lvl="2" indent="-285750">
              <a:buFont typeface="Arial" panose="020B0604020202020204" pitchFamily="34" charset="0"/>
              <a:buChar char="•"/>
            </a:pPr>
            <a:endParaRPr lang="en-CA" dirty="0"/>
          </a:p>
        </p:txBody>
      </p:sp>
    </p:spTree>
    <p:extLst>
      <p:ext uri="{BB962C8B-B14F-4D97-AF65-F5344CB8AC3E}">
        <p14:creationId xmlns:p14="http://schemas.microsoft.com/office/powerpoint/2010/main" val="371780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50AD-1BAB-D892-53F5-979B16854E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4BDE3E-4E6D-3603-9314-1B7027F2D429}"/>
              </a:ext>
            </a:extLst>
          </p:cNvPr>
          <p:cNvSpPr txBox="1"/>
          <p:nvPr/>
        </p:nvSpPr>
        <p:spPr>
          <a:xfrm>
            <a:off x="760163" y="1421175"/>
            <a:ext cx="7965195" cy="769441"/>
          </a:xfrm>
          <a:prstGeom prst="rect">
            <a:avLst/>
          </a:prstGeom>
          <a:noFill/>
        </p:spPr>
        <p:txBody>
          <a:bodyPr wrap="square" rtlCol="0">
            <a:spAutoFit/>
          </a:bodyPr>
          <a:lstStyle/>
          <a:p>
            <a:r>
              <a:rPr lang="en-CA" sz="4400" dirty="0">
                <a:latin typeface="+mj-lt"/>
              </a:rPr>
              <a:t>Immigrants in the labour force</a:t>
            </a:r>
          </a:p>
        </p:txBody>
      </p:sp>
      <p:sp>
        <p:nvSpPr>
          <p:cNvPr id="3" name="TextBox 2">
            <a:extLst>
              <a:ext uri="{FF2B5EF4-FFF2-40B4-BE49-F238E27FC236}">
                <a16:creationId xmlns:a16="http://schemas.microsoft.com/office/drawing/2014/main" id="{A02DA62A-7D2A-4CAF-8B02-8DF2A145792A}"/>
              </a:ext>
            </a:extLst>
          </p:cNvPr>
          <p:cNvSpPr txBox="1"/>
          <p:nvPr/>
        </p:nvSpPr>
        <p:spPr>
          <a:xfrm>
            <a:off x="1058779" y="2190616"/>
            <a:ext cx="9865895" cy="3693319"/>
          </a:xfrm>
          <a:prstGeom prst="rect">
            <a:avLst/>
          </a:prstGeom>
          <a:noFill/>
        </p:spPr>
        <p:txBody>
          <a:bodyPr wrap="square" rtlCol="0">
            <a:spAutoFit/>
          </a:bodyPr>
          <a:lstStyle/>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Labour Force Participation rates</a:t>
            </a:r>
            <a:r>
              <a:rPr lang="en-CA" sz="2400" dirty="0">
                <a:latin typeface="Arial" panose="020B0604020202020204" pitchFamily="34" charset="0"/>
                <a:cs typeface="Arial" panose="020B0604020202020204" pitchFamily="34" charset="0"/>
              </a:rPr>
              <a:t>: Higher for recent immigrants, more so in the current decade   – employment driven selection</a:t>
            </a: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Unemployment rates</a:t>
            </a:r>
            <a:r>
              <a:rPr lang="en-CA" sz="2400" dirty="0">
                <a:latin typeface="Arial" panose="020B0604020202020204" pitchFamily="34" charset="0"/>
                <a:cs typeface="Arial" panose="020B0604020202020204" pitchFamily="34" charset="0"/>
              </a:rPr>
              <a:t>: lower among overall and recent immigrants than non-immigrants. Females face lower rates than males among non-immigrants but reversed for immigrants.</a:t>
            </a: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Earnings</a:t>
            </a:r>
            <a:r>
              <a:rPr lang="en-CA" sz="2400" dirty="0">
                <a:latin typeface="Arial" panose="020B0604020202020204" pitchFamily="34" charset="0"/>
                <a:cs typeface="Arial" panose="020B0604020202020204" pitchFamily="34" charset="0"/>
              </a:rPr>
              <a:t>: Recent immigrants lost their advantage to non-immigrants over the past decade. However, earning gap has narrowed recently. Among economic immigrants, those processed as Canadian Experience Class earn more than PNPs.</a:t>
            </a:r>
          </a:p>
          <a:p>
            <a:endParaRPr lang="en-CA" dirty="0"/>
          </a:p>
        </p:txBody>
      </p:sp>
    </p:spTree>
    <p:extLst>
      <p:ext uri="{BB962C8B-B14F-4D97-AF65-F5344CB8AC3E}">
        <p14:creationId xmlns:p14="http://schemas.microsoft.com/office/powerpoint/2010/main" val="118742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D5D1-83DE-DFFD-7138-54A40D55E0DD}"/>
              </a:ext>
            </a:extLst>
          </p:cNvPr>
          <p:cNvSpPr>
            <a:spLocks noGrp="1"/>
          </p:cNvSpPr>
          <p:nvPr>
            <p:ph type="title"/>
          </p:nvPr>
        </p:nvSpPr>
        <p:spPr>
          <a:xfrm>
            <a:off x="838200" y="2036469"/>
            <a:ext cx="10515600" cy="133854"/>
          </a:xfrm>
        </p:spPr>
        <p:txBody>
          <a:bodyPr>
            <a:normAutofit fontScale="90000"/>
          </a:bodyPr>
          <a:lstStyle/>
          <a:p>
            <a:r>
              <a:rPr lang="en-CA" sz="3100" dirty="0">
                <a:latin typeface="Arial" panose="020B0604020202020204" pitchFamily="34" charset="0"/>
                <a:cs typeface="Arial" panose="020B0604020202020204" pitchFamily="34" charset="0"/>
              </a:rPr>
              <a:t>Training, Education, Experience and Responsibility (TEER) level classification</a:t>
            </a:r>
            <a:br>
              <a:rPr lang="en-CA" dirty="0"/>
            </a:br>
            <a:endParaRPr lang="en-CA" dirty="0"/>
          </a:p>
        </p:txBody>
      </p:sp>
      <p:graphicFrame>
        <p:nvGraphicFramePr>
          <p:cNvPr id="4" name="Content Placeholder 3">
            <a:extLst>
              <a:ext uri="{FF2B5EF4-FFF2-40B4-BE49-F238E27FC236}">
                <a16:creationId xmlns:a16="http://schemas.microsoft.com/office/drawing/2014/main" id="{FB260DEA-B344-23F3-628F-396ACA8DB80E}"/>
              </a:ext>
            </a:extLst>
          </p:cNvPr>
          <p:cNvGraphicFramePr>
            <a:graphicFrameLocks noGrp="1"/>
          </p:cNvGraphicFramePr>
          <p:nvPr>
            <p:ph idx="1"/>
          </p:nvPr>
        </p:nvGraphicFramePr>
        <p:xfrm>
          <a:off x="2831469" y="2324558"/>
          <a:ext cx="7368750" cy="3489972"/>
        </p:xfrm>
        <a:graphic>
          <a:graphicData uri="http://schemas.openxmlformats.org/drawingml/2006/table">
            <a:tbl>
              <a:tblPr firstRow="1" firstCol="1" bandRow="1">
                <a:tableStyleId>{5C22544A-7EE6-4342-B048-85BDC9FD1C3A}</a:tableStyleId>
              </a:tblPr>
              <a:tblGrid>
                <a:gridCol w="602742">
                  <a:extLst>
                    <a:ext uri="{9D8B030D-6E8A-4147-A177-3AD203B41FA5}">
                      <a16:colId xmlns:a16="http://schemas.microsoft.com/office/drawing/2014/main" val="1260237260"/>
                    </a:ext>
                  </a:extLst>
                </a:gridCol>
                <a:gridCol w="1946024">
                  <a:extLst>
                    <a:ext uri="{9D8B030D-6E8A-4147-A177-3AD203B41FA5}">
                      <a16:colId xmlns:a16="http://schemas.microsoft.com/office/drawing/2014/main" val="3011688634"/>
                    </a:ext>
                  </a:extLst>
                </a:gridCol>
                <a:gridCol w="4819984">
                  <a:extLst>
                    <a:ext uri="{9D8B030D-6E8A-4147-A177-3AD203B41FA5}">
                      <a16:colId xmlns:a16="http://schemas.microsoft.com/office/drawing/2014/main" val="3760176979"/>
                    </a:ext>
                  </a:extLst>
                </a:gridCol>
              </a:tblGrid>
              <a:tr h="439422">
                <a:tc>
                  <a:txBody>
                    <a:bodyPr/>
                    <a:lstStyle/>
                    <a:p>
                      <a:pPr>
                        <a:buNone/>
                      </a:pPr>
                      <a:r>
                        <a:rPr lang="en-CA" sz="1400" kern="100" dirty="0">
                          <a:effectLst/>
                        </a:rPr>
                        <a:t>Level</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Description</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Typical requirement</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6029968"/>
                  </a:ext>
                </a:extLst>
              </a:tr>
              <a:tr h="439422">
                <a:tc>
                  <a:txBody>
                    <a:bodyPr/>
                    <a:lstStyle/>
                    <a:p>
                      <a:pPr>
                        <a:buNone/>
                      </a:pPr>
                      <a:r>
                        <a:rPr lang="en-CA" sz="1400" kern="100" dirty="0">
                          <a:effectLst/>
                        </a:rPr>
                        <a:t>0</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Managerial</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University degree or college diploma plus significant work experience</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8970677"/>
                  </a:ext>
                </a:extLst>
              </a:tr>
              <a:tr h="219711">
                <a:tc>
                  <a:txBody>
                    <a:bodyPr/>
                    <a:lstStyle/>
                    <a:p>
                      <a:pPr>
                        <a:buNone/>
                      </a:pPr>
                      <a:r>
                        <a:rPr lang="en-CA" sz="1400" kern="100">
                          <a:effectLst/>
                        </a:rPr>
                        <a:t>1</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Professional</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University degree</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2754691"/>
                  </a:ext>
                </a:extLst>
              </a:tr>
              <a:tr h="659133">
                <a:tc>
                  <a:txBody>
                    <a:bodyPr/>
                    <a:lstStyle/>
                    <a:p>
                      <a:pPr>
                        <a:buNone/>
                      </a:pPr>
                      <a:r>
                        <a:rPr lang="en-CA" sz="1400" kern="100">
                          <a:effectLst/>
                        </a:rPr>
                        <a:t>2</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Technical</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College diploma (1–3 years), or Apprenticeship training (2–5 years), or Supervisory experience in a related occupation</a:t>
                      </a:r>
                    </a:p>
                    <a:p>
                      <a:pPr>
                        <a:buNone/>
                      </a:pPr>
                      <a:r>
                        <a:rPr lang="en-CA" sz="1400" kern="100" dirty="0">
                          <a:effectLst/>
                        </a:rPr>
                        <a:t> </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8130871"/>
                  </a:ext>
                </a:extLst>
              </a:tr>
              <a:tr h="659133">
                <a:tc>
                  <a:txBody>
                    <a:bodyPr/>
                    <a:lstStyle/>
                    <a:p>
                      <a:pPr>
                        <a:buNone/>
                      </a:pPr>
                      <a:r>
                        <a:rPr lang="en-CA" sz="1400" kern="100">
                          <a:effectLst/>
                        </a:rPr>
                        <a:t>3</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Intermediate</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College diploma (less than 2 years), or Apprenticeship training (less than 2 years), or More than 6 months of on-the-job training</a:t>
                      </a:r>
                    </a:p>
                    <a:p>
                      <a:pPr>
                        <a:buNone/>
                      </a:pPr>
                      <a:r>
                        <a:rPr lang="en-CA" sz="1400" kern="100" dirty="0">
                          <a:effectLst/>
                        </a:rPr>
                        <a:t> </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185416"/>
                  </a:ext>
                </a:extLst>
              </a:tr>
              <a:tr h="659133">
                <a:tc>
                  <a:txBody>
                    <a:bodyPr/>
                    <a:lstStyle/>
                    <a:p>
                      <a:pPr>
                        <a:buNone/>
                      </a:pPr>
                      <a:r>
                        <a:rPr lang="en-CA" sz="1400" kern="100">
                          <a:effectLst/>
                        </a:rPr>
                        <a:t>4</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Labour occupations</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Secondary school completion, or several weeks of on-the-job training</a:t>
                      </a:r>
                    </a:p>
                    <a:p>
                      <a:pPr>
                        <a:buNone/>
                      </a:pPr>
                      <a:r>
                        <a:rPr lang="en-CA" sz="1400" kern="100" dirty="0">
                          <a:effectLst/>
                        </a:rPr>
                        <a:t> </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9661008"/>
                  </a:ext>
                </a:extLst>
              </a:tr>
              <a:tr h="219711">
                <a:tc>
                  <a:txBody>
                    <a:bodyPr/>
                    <a:lstStyle/>
                    <a:p>
                      <a:pPr>
                        <a:buNone/>
                      </a:pPr>
                      <a:r>
                        <a:rPr lang="en-CA" sz="1400" kern="100">
                          <a:effectLst/>
                        </a:rPr>
                        <a:t>5</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a:effectLst/>
                        </a:rPr>
                        <a:t>Elemental occupations</a:t>
                      </a:r>
                      <a:endParaRPr lang="en-CA"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CA" sz="1400" kern="100" dirty="0">
                          <a:effectLst/>
                        </a:rPr>
                        <a:t>Minimal or none</a:t>
                      </a:r>
                      <a:endParaRPr lang="en-C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760625"/>
                  </a:ext>
                </a:extLst>
              </a:tr>
            </a:tbl>
          </a:graphicData>
        </a:graphic>
      </p:graphicFrame>
      <p:sp>
        <p:nvSpPr>
          <p:cNvPr id="5" name="Rectangle 1">
            <a:extLst>
              <a:ext uri="{FF2B5EF4-FFF2-40B4-BE49-F238E27FC236}">
                <a16:creationId xmlns:a16="http://schemas.microsoft.com/office/drawing/2014/main" id="{E5535C45-B085-78EC-A2B1-C038211F46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10: Training, Education, Experience and Responsibility (TEER) level classification</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390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17D94A3-BEC5-4BD2-87EC-1D77D8294425}"/>
              </a:ext>
            </a:extLst>
          </p:cNvPr>
          <p:cNvGraphicFramePr>
            <a:graphicFrameLocks/>
          </p:cNvGraphicFramePr>
          <p:nvPr>
            <p:extLst>
              <p:ext uri="{D42A27DB-BD31-4B8C-83A1-F6EECF244321}">
                <p14:modId xmlns:p14="http://schemas.microsoft.com/office/powerpoint/2010/main" val="1571812465"/>
              </p:ext>
            </p:extLst>
          </p:nvPr>
        </p:nvGraphicFramePr>
        <p:xfrm>
          <a:off x="2375626" y="1624696"/>
          <a:ext cx="9467850" cy="3608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35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9212119-E8E0-4EE3-B68C-51C10BABEE58}"/>
              </a:ext>
            </a:extLst>
          </p:cNvPr>
          <p:cNvGraphicFramePr>
            <a:graphicFrameLocks/>
          </p:cNvGraphicFramePr>
          <p:nvPr>
            <p:extLst>
              <p:ext uri="{D42A27DB-BD31-4B8C-83A1-F6EECF244321}">
                <p14:modId xmlns:p14="http://schemas.microsoft.com/office/powerpoint/2010/main" val="2791634281"/>
              </p:ext>
            </p:extLst>
          </p:nvPr>
        </p:nvGraphicFramePr>
        <p:xfrm>
          <a:off x="2816416" y="1639092"/>
          <a:ext cx="8343900" cy="392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78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FA21844-1492-4FFE-9788-A2C21D6C4FE1}"/>
              </a:ext>
            </a:extLst>
          </p:cNvPr>
          <p:cNvGraphicFramePr>
            <a:graphicFrameLocks/>
          </p:cNvGraphicFramePr>
          <p:nvPr>
            <p:extLst>
              <p:ext uri="{D42A27DB-BD31-4B8C-83A1-F6EECF244321}">
                <p14:modId xmlns:p14="http://schemas.microsoft.com/office/powerpoint/2010/main" val="3416879975"/>
              </p:ext>
            </p:extLst>
          </p:nvPr>
        </p:nvGraphicFramePr>
        <p:xfrm>
          <a:off x="1100137" y="1764505"/>
          <a:ext cx="9991725" cy="3644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38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F034BF-A9BC-DB1A-5BB5-1974CB3789C0}"/>
              </a:ext>
            </a:extLst>
          </p:cNvPr>
          <p:cNvGraphicFramePr>
            <a:graphicFrameLocks noGrp="1"/>
          </p:cNvGraphicFramePr>
          <p:nvPr>
            <p:extLst>
              <p:ext uri="{D42A27DB-BD31-4B8C-83A1-F6EECF244321}">
                <p14:modId xmlns:p14="http://schemas.microsoft.com/office/powerpoint/2010/main" val="568830458"/>
              </p:ext>
            </p:extLst>
          </p:nvPr>
        </p:nvGraphicFramePr>
        <p:xfrm>
          <a:off x="1866747" y="2049138"/>
          <a:ext cx="9645397" cy="3657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53546754"/>
                    </a:ext>
                  </a:extLst>
                </a:gridCol>
                <a:gridCol w="2197418">
                  <a:extLst>
                    <a:ext uri="{9D8B030D-6E8A-4147-A177-3AD203B41FA5}">
                      <a16:colId xmlns:a16="http://schemas.microsoft.com/office/drawing/2014/main" val="3675796116"/>
                    </a:ext>
                  </a:extLst>
                </a:gridCol>
                <a:gridCol w="3383979">
                  <a:extLst>
                    <a:ext uri="{9D8B030D-6E8A-4147-A177-3AD203B41FA5}">
                      <a16:colId xmlns:a16="http://schemas.microsoft.com/office/drawing/2014/main" val="3975350055"/>
                    </a:ext>
                  </a:extLst>
                </a:gridCol>
                <a:gridCol w="2032000">
                  <a:extLst>
                    <a:ext uri="{9D8B030D-6E8A-4147-A177-3AD203B41FA5}">
                      <a16:colId xmlns:a16="http://schemas.microsoft.com/office/drawing/2014/main" val="3147571514"/>
                    </a:ext>
                  </a:extLst>
                </a:gridCol>
              </a:tblGrid>
              <a:tr h="354743">
                <a:tc>
                  <a:txBody>
                    <a:bodyPr/>
                    <a:lstStyle/>
                    <a:p>
                      <a:endParaRPr lang="en-CA"/>
                    </a:p>
                  </a:txBody>
                  <a:tcPr/>
                </a:tc>
                <a:tc>
                  <a:txBody>
                    <a:bodyPr/>
                    <a:lstStyle/>
                    <a:p>
                      <a:r>
                        <a:rPr lang="en-CA" dirty="0"/>
                        <a:t>High school or less</a:t>
                      </a:r>
                    </a:p>
                  </a:txBody>
                  <a:tcPr/>
                </a:tc>
                <a:tc>
                  <a:txBody>
                    <a:bodyPr/>
                    <a:lstStyle/>
                    <a:p>
                      <a:r>
                        <a:rPr lang="en-CA" dirty="0"/>
                        <a:t>Post Secondary non-university</a:t>
                      </a:r>
                    </a:p>
                  </a:txBody>
                  <a:tcPr/>
                </a:tc>
                <a:tc>
                  <a:txBody>
                    <a:bodyPr/>
                    <a:lstStyle/>
                    <a:p>
                      <a:r>
                        <a:rPr lang="en-CA" dirty="0"/>
                        <a:t>University degree</a:t>
                      </a:r>
                    </a:p>
                  </a:txBody>
                  <a:tcPr/>
                </a:tc>
                <a:extLst>
                  <a:ext uri="{0D108BD9-81ED-4DB2-BD59-A6C34878D82A}">
                    <a16:rowId xmlns:a16="http://schemas.microsoft.com/office/drawing/2014/main" val="1791950062"/>
                  </a:ext>
                </a:extLst>
              </a:tr>
              <a:tr h="354743">
                <a:tc>
                  <a:txBody>
                    <a:bodyPr/>
                    <a:lstStyle/>
                    <a:p>
                      <a:r>
                        <a:rPr lang="en-CA" b="1" dirty="0"/>
                        <a:t>Overall results</a:t>
                      </a:r>
                    </a:p>
                  </a:txBody>
                  <a:tcPr/>
                </a:tc>
                <a:tc>
                  <a:txBody>
                    <a:bodyPr/>
                    <a:lstStyle/>
                    <a:p>
                      <a:endParaRPr lang="en-CA" dirty="0"/>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170763392"/>
                  </a:ext>
                </a:extLst>
              </a:tr>
              <a:tr h="354743">
                <a:tc>
                  <a:txBody>
                    <a:bodyPr/>
                    <a:lstStyle/>
                    <a:p>
                      <a:pPr marL="0" indent="0" algn="r">
                        <a:buFont typeface="+mj-lt"/>
                        <a:buNone/>
                      </a:pPr>
                      <a:r>
                        <a:rPr lang="en-CA" dirty="0"/>
                        <a:t>All provinces</a:t>
                      </a:r>
                    </a:p>
                  </a:txBody>
                  <a:tcPr/>
                </a:tc>
                <a:tc>
                  <a:txBody>
                    <a:bodyPr/>
                    <a:lstStyle/>
                    <a:p>
                      <a:r>
                        <a:rPr lang="en-CA" dirty="0"/>
                        <a:t>0.40</a:t>
                      </a:r>
                    </a:p>
                  </a:txBody>
                  <a:tcPr/>
                </a:tc>
                <a:tc>
                  <a:txBody>
                    <a:bodyPr/>
                    <a:lstStyle/>
                    <a:p>
                      <a:r>
                        <a:rPr lang="en-CA" dirty="0"/>
                        <a:t>0.61</a:t>
                      </a:r>
                    </a:p>
                  </a:txBody>
                  <a:tcPr/>
                </a:tc>
                <a:tc>
                  <a:txBody>
                    <a:bodyPr/>
                    <a:lstStyle/>
                    <a:p>
                      <a:r>
                        <a:rPr lang="en-CA" dirty="0"/>
                        <a:t>0.33</a:t>
                      </a:r>
                    </a:p>
                  </a:txBody>
                  <a:tcPr/>
                </a:tc>
                <a:extLst>
                  <a:ext uri="{0D108BD9-81ED-4DB2-BD59-A6C34878D82A}">
                    <a16:rowId xmlns:a16="http://schemas.microsoft.com/office/drawing/2014/main" val="2389791308"/>
                  </a:ext>
                </a:extLst>
              </a:tr>
              <a:tr h="354743">
                <a:tc>
                  <a:txBody>
                    <a:bodyPr/>
                    <a:lstStyle/>
                    <a:p>
                      <a:pPr algn="ctr"/>
                      <a:r>
                        <a:rPr lang="en-CA" dirty="0"/>
                        <a:t>Smaller provinces</a:t>
                      </a:r>
                    </a:p>
                  </a:txBody>
                  <a:tcPr/>
                </a:tc>
                <a:tc>
                  <a:txBody>
                    <a:bodyPr/>
                    <a:lstStyle/>
                    <a:p>
                      <a:r>
                        <a:rPr lang="en-CA" dirty="0"/>
                        <a:t>0.42</a:t>
                      </a:r>
                    </a:p>
                  </a:txBody>
                  <a:tcPr/>
                </a:tc>
                <a:tc>
                  <a:txBody>
                    <a:bodyPr/>
                    <a:lstStyle/>
                    <a:p>
                      <a:r>
                        <a:rPr lang="en-CA" dirty="0"/>
                        <a:t>0.68</a:t>
                      </a:r>
                    </a:p>
                  </a:txBody>
                  <a:tcPr/>
                </a:tc>
                <a:tc>
                  <a:txBody>
                    <a:bodyPr/>
                    <a:lstStyle/>
                    <a:p>
                      <a:r>
                        <a:rPr lang="en-CA" dirty="0"/>
                        <a:t>0.33</a:t>
                      </a:r>
                    </a:p>
                  </a:txBody>
                  <a:tcPr/>
                </a:tc>
                <a:extLst>
                  <a:ext uri="{0D108BD9-81ED-4DB2-BD59-A6C34878D82A}">
                    <a16:rowId xmlns:a16="http://schemas.microsoft.com/office/drawing/2014/main" val="1157357348"/>
                  </a:ext>
                </a:extLst>
              </a:tr>
              <a:tr h="354743">
                <a:tc>
                  <a:txBody>
                    <a:bodyPr/>
                    <a:lstStyle/>
                    <a:p>
                      <a:r>
                        <a:rPr lang="en-CA" b="1" dirty="0"/>
                        <a:t>Canadian-born</a:t>
                      </a:r>
                    </a:p>
                  </a:txBody>
                  <a:tcPr/>
                </a:tc>
                <a:tc>
                  <a:txBody>
                    <a:bodyPr/>
                    <a:lstStyle/>
                    <a:p>
                      <a:endParaRPr lang="en-CA" b="1" dirty="0"/>
                    </a:p>
                  </a:txBody>
                  <a:tcPr/>
                </a:tc>
                <a:tc>
                  <a:txBody>
                    <a:bodyPr/>
                    <a:lstStyle/>
                    <a:p>
                      <a:endParaRPr lang="en-CA" b="1"/>
                    </a:p>
                  </a:txBody>
                  <a:tcPr/>
                </a:tc>
                <a:tc>
                  <a:txBody>
                    <a:bodyPr/>
                    <a:lstStyle/>
                    <a:p>
                      <a:endParaRPr lang="en-CA" b="1" dirty="0"/>
                    </a:p>
                  </a:txBody>
                  <a:tcPr/>
                </a:tc>
                <a:extLst>
                  <a:ext uri="{0D108BD9-81ED-4DB2-BD59-A6C34878D82A}">
                    <a16:rowId xmlns:a16="http://schemas.microsoft.com/office/drawing/2014/main" val="3951160674"/>
                  </a:ext>
                </a:extLst>
              </a:tr>
              <a:tr h="354743">
                <a:tc>
                  <a:txBody>
                    <a:bodyPr/>
                    <a:lstStyle/>
                    <a:p>
                      <a:pPr algn="r"/>
                      <a:r>
                        <a:rPr lang="en-CA" dirty="0"/>
                        <a:t>All provinces</a:t>
                      </a:r>
                    </a:p>
                  </a:txBody>
                  <a:tcPr/>
                </a:tc>
                <a:tc>
                  <a:txBody>
                    <a:bodyPr/>
                    <a:lstStyle/>
                    <a:p>
                      <a:r>
                        <a:rPr lang="en-CA" dirty="0"/>
                        <a:t>-0.27</a:t>
                      </a:r>
                    </a:p>
                  </a:txBody>
                  <a:tcPr/>
                </a:tc>
                <a:tc>
                  <a:txBody>
                    <a:bodyPr/>
                    <a:lstStyle/>
                    <a:p>
                      <a:r>
                        <a:rPr lang="en-CA" dirty="0"/>
                        <a:t>-1.12</a:t>
                      </a:r>
                    </a:p>
                  </a:txBody>
                  <a:tcPr/>
                </a:tc>
                <a:tc>
                  <a:txBody>
                    <a:bodyPr/>
                    <a:lstStyle/>
                    <a:p>
                      <a:r>
                        <a:rPr lang="en-CA" dirty="0"/>
                        <a:t>-0.13</a:t>
                      </a:r>
                    </a:p>
                  </a:txBody>
                  <a:tcPr/>
                </a:tc>
                <a:extLst>
                  <a:ext uri="{0D108BD9-81ED-4DB2-BD59-A6C34878D82A}">
                    <a16:rowId xmlns:a16="http://schemas.microsoft.com/office/drawing/2014/main" val="3165142980"/>
                  </a:ext>
                </a:extLst>
              </a:tr>
              <a:tr h="354743">
                <a:tc>
                  <a:txBody>
                    <a:bodyPr/>
                    <a:lstStyle/>
                    <a:p>
                      <a:pPr algn="r"/>
                      <a:r>
                        <a:rPr lang="en-CA" dirty="0"/>
                        <a:t>Smaller provinces</a:t>
                      </a:r>
                    </a:p>
                  </a:txBody>
                  <a:tcPr/>
                </a:tc>
                <a:tc>
                  <a:txBody>
                    <a:bodyPr/>
                    <a:lstStyle/>
                    <a:p>
                      <a:r>
                        <a:rPr lang="en-CA" dirty="0"/>
                        <a:t>0.55</a:t>
                      </a:r>
                    </a:p>
                  </a:txBody>
                  <a:tcPr/>
                </a:tc>
                <a:tc>
                  <a:txBody>
                    <a:bodyPr/>
                    <a:lstStyle/>
                    <a:p>
                      <a:r>
                        <a:rPr lang="en-CA" dirty="0"/>
                        <a:t>-0.32</a:t>
                      </a:r>
                    </a:p>
                  </a:txBody>
                  <a:tcPr/>
                </a:tc>
                <a:tc>
                  <a:txBody>
                    <a:bodyPr/>
                    <a:lstStyle/>
                    <a:p>
                      <a:r>
                        <a:rPr lang="en-CA" dirty="0"/>
                        <a:t>0.26</a:t>
                      </a:r>
                    </a:p>
                  </a:txBody>
                  <a:tcPr/>
                </a:tc>
                <a:extLst>
                  <a:ext uri="{0D108BD9-81ED-4DB2-BD59-A6C34878D82A}">
                    <a16:rowId xmlns:a16="http://schemas.microsoft.com/office/drawing/2014/main" val="625537113"/>
                  </a:ext>
                </a:extLst>
              </a:tr>
              <a:tr h="354743">
                <a:tc>
                  <a:txBody>
                    <a:bodyPr/>
                    <a:lstStyle/>
                    <a:p>
                      <a:pPr algn="r"/>
                      <a:r>
                        <a:rPr lang="en-CA" b="1" dirty="0"/>
                        <a:t>Immigrants</a:t>
                      </a:r>
                    </a:p>
                  </a:txBody>
                  <a:tcPr/>
                </a:tc>
                <a:tc>
                  <a:txBody>
                    <a:bodyPr/>
                    <a:lstStyle/>
                    <a:p>
                      <a:endParaRPr lang="en-CA" b="1"/>
                    </a:p>
                  </a:txBody>
                  <a:tcPr/>
                </a:tc>
                <a:tc>
                  <a:txBody>
                    <a:bodyPr/>
                    <a:lstStyle/>
                    <a:p>
                      <a:endParaRPr lang="en-CA" b="1"/>
                    </a:p>
                  </a:txBody>
                  <a:tcPr/>
                </a:tc>
                <a:tc>
                  <a:txBody>
                    <a:bodyPr/>
                    <a:lstStyle/>
                    <a:p>
                      <a:endParaRPr lang="en-CA" b="1" dirty="0"/>
                    </a:p>
                  </a:txBody>
                  <a:tcPr/>
                </a:tc>
                <a:extLst>
                  <a:ext uri="{0D108BD9-81ED-4DB2-BD59-A6C34878D82A}">
                    <a16:rowId xmlns:a16="http://schemas.microsoft.com/office/drawing/2014/main" val="1485599023"/>
                  </a:ext>
                </a:extLst>
              </a:tr>
              <a:tr h="354743">
                <a:tc>
                  <a:txBody>
                    <a:bodyPr/>
                    <a:lstStyle/>
                    <a:p>
                      <a:pPr algn="r"/>
                      <a:r>
                        <a:rPr lang="en-CA" dirty="0"/>
                        <a:t>All provinces</a:t>
                      </a:r>
                    </a:p>
                  </a:txBody>
                  <a:tcPr/>
                </a:tc>
                <a:tc>
                  <a:txBody>
                    <a:bodyPr/>
                    <a:lstStyle/>
                    <a:p>
                      <a:r>
                        <a:rPr lang="en-CA" dirty="0"/>
                        <a:t>0.67</a:t>
                      </a:r>
                    </a:p>
                  </a:txBody>
                  <a:tcPr/>
                </a:tc>
                <a:tc>
                  <a:txBody>
                    <a:bodyPr/>
                    <a:lstStyle/>
                    <a:p>
                      <a:r>
                        <a:rPr lang="en-CA" dirty="0"/>
                        <a:t>1.82</a:t>
                      </a:r>
                    </a:p>
                  </a:txBody>
                  <a:tcPr/>
                </a:tc>
                <a:tc>
                  <a:txBody>
                    <a:bodyPr/>
                    <a:lstStyle/>
                    <a:p>
                      <a:r>
                        <a:rPr lang="en-CA" dirty="0"/>
                        <a:t>0.43</a:t>
                      </a:r>
                    </a:p>
                  </a:txBody>
                  <a:tcPr/>
                </a:tc>
                <a:extLst>
                  <a:ext uri="{0D108BD9-81ED-4DB2-BD59-A6C34878D82A}">
                    <a16:rowId xmlns:a16="http://schemas.microsoft.com/office/drawing/2014/main" val="3441285844"/>
                  </a:ext>
                </a:extLst>
              </a:tr>
              <a:tr h="354743">
                <a:tc>
                  <a:txBody>
                    <a:bodyPr/>
                    <a:lstStyle/>
                    <a:p>
                      <a:pPr algn="r"/>
                      <a:r>
                        <a:rPr lang="en-CA" dirty="0"/>
                        <a:t>Smaller provinces</a:t>
                      </a:r>
                    </a:p>
                  </a:txBody>
                  <a:tcPr/>
                </a:tc>
                <a:tc>
                  <a:txBody>
                    <a:bodyPr/>
                    <a:lstStyle/>
                    <a:p>
                      <a:r>
                        <a:rPr lang="en-CA" dirty="0"/>
                        <a:t>-0.11</a:t>
                      </a:r>
                    </a:p>
                  </a:txBody>
                  <a:tcPr/>
                </a:tc>
                <a:tc>
                  <a:txBody>
                    <a:bodyPr/>
                    <a:lstStyle/>
                    <a:p>
                      <a:r>
                        <a:rPr lang="en-CA" dirty="0"/>
                        <a:t>1.05</a:t>
                      </a:r>
                    </a:p>
                  </a:txBody>
                  <a:tcPr/>
                </a:tc>
                <a:tc>
                  <a:txBody>
                    <a:bodyPr/>
                    <a:lstStyle/>
                    <a:p>
                      <a:r>
                        <a:rPr lang="en-CA" dirty="0"/>
                        <a:t>0.05</a:t>
                      </a:r>
                    </a:p>
                  </a:txBody>
                  <a:tcPr/>
                </a:tc>
                <a:extLst>
                  <a:ext uri="{0D108BD9-81ED-4DB2-BD59-A6C34878D82A}">
                    <a16:rowId xmlns:a16="http://schemas.microsoft.com/office/drawing/2014/main" val="3276579888"/>
                  </a:ext>
                </a:extLst>
              </a:tr>
            </a:tbl>
          </a:graphicData>
        </a:graphic>
      </p:graphicFrame>
      <p:sp>
        <p:nvSpPr>
          <p:cNvPr id="4" name="TextBox 3">
            <a:extLst>
              <a:ext uri="{FF2B5EF4-FFF2-40B4-BE49-F238E27FC236}">
                <a16:creationId xmlns:a16="http://schemas.microsoft.com/office/drawing/2014/main" id="{D1304F1F-F957-A72B-4CE0-8EE51104060B}"/>
              </a:ext>
            </a:extLst>
          </p:cNvPr>
          <p:cNvSpPr txBox="1"/>
          <p:nvPr/>
        </p:nvSpPr>
        <p:spPr>
          <a:xfrm>
            <a:off x="1487277" y="1421176"/>
            <a:ext cx="8837976" cy="523220"/>
          </a:xfrm>
          <a:prstGeom prst="rect">
            <a:avLst/>
          </a:prstGeom>
          <a:noFill/>
        </p:spPr>
        <p:txBody>
          <a:bodyPr wrap="square" rtlCol="0">
            <a:spAutoFit/>
          </a:bodyPr>
          <a:lstStyle/>
          <a:p>
            <a:r>
              <a:rPr lang="en-CA" sz="2800" b="1" dirty="0">
                <a:latin typeface="+mj-lt"/>
              </a:rPr>
              <a:t>Immigrants in the labour force – Economic Growth effect</a:t>
            </a:r>
          </a:p>
        </p:txBody>
      </p:sp>
    </p:spTree>
    <p:extLst>
      <p:ext uri="{BB962C8B-B14F-4D97-AF65-F5344CB8AC3E}">
        <p14:creationId xmlns:p14="http://schemas.microsoft.com/office/powerpoint/2010/main" val="75218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FE28-280E-FFCB-9BE3-B1F8344D3A07}"/>
            </a:ext>
          </a:extLst>
        </p:cNvPr>
        <p:cNvGrpSpPr/>
        <p:nvPr/>
      </p:nvGrpSpPr>
      <p:grpSpPr>
        <a:xfrm>
          <a:off x="0" y="0"/>
          <a:ext cx="0" cy="0"/>
          <a:chOff x="0" y="0"/>
          <a:chExt cx="0" cy="0"/>
        </a:xfrm>
      </p:grpSpPr>
      <p:pic>
        <p:nvPicPr>
          <p:cNvPr id="8" name="Picture 7" descr="A purple curved line on a black background&#10;&#10;AI-generated content may be incorrect.">
            <a:extLst>
              <a:ext uri="{FF2B5EF4-FFF2-40B4-BE49-F238E27FC236}">
                <a16:creationId xmlns:a16="http://schemas.microsoft.com/office/drawing/2014/main" id="{40D4E686-3A3C-FA12-A644-30527AF8F158}"/>
              </a:ext>
            </a:extLst>
          </p:cNvPr>
          <p:cNvPicPr>
            <a:picLocks noChangeAspect="1"/>
          </p:cNvPicPr>
          <p:nvPr/>
        </p:nvPicPr>
        <p:blipFill>
          <a:blip r:embed="rId3"/>
          <a:srcRect l="1012" r="67079" b="70141"/>
          <a:stretch/>
        </p:blipFill>
        <p:spPr>
          <a:xfrm>
            <a:off x="47006" y="5875293"/>
            <a:ext cx="12192000" cy="982707"/>
          </a:xfrm>
          <a:prstGeom prst="rect">
            <a:avLst/>
          </a:prstGeom>
        </p:spPr>
      </p:pic>
      <p:pic>
        <p:nvPicPr>
          <p:cNvPr id="9" name="Picture 8" descr="A black and white logo&#10;&#10;AI-generated content may be incorrect.">
            <a:extLst>
              <a:ext uri="{FF2B5EF4-FFF2-40B4-BE49-F238E27FC236}">
                <a16:creationId xmlns:a16="http://schemas.microsoft.com/office/drawing/2014/main" id="{5C1512D2-9EEC-CEDA-52C8-860E4C5FAF2E}"/>
              </a:ext>
            </a:extLst>
          </p:cNvPr>
          <p:cNvPicPr>
            <a:picLocks noChangeAspect="1"/>
          </p:cNvPicPr>
          <p:nvPr/>
        </p:nvPicPr>
        <p:blipFill>
          <a:blip r:embed="rId4"/>
          <a:stretch>
            <a:fillRect/>
          </a:stretch>
        </p:blipFill>
        <p:spPr>
          <a:xfrm>
            <a:off x="529457" y="6005945"/>
            <a:ext cx="1719272" cy="647660"/>
          </a:xfrm>
          <a:prstGeom prst="rect">
            <a:avLst/>
          </a:prstGeom>
        </p:spPr>
      </p:pic>
      <p:sp>
        <p:nvSpPr>
          <p:cNvPr id="11" name="Rectangle 10">
            <a:extLst>
              <a:ext uri="{FF2B5EF4-FFF2-40B4-BE49-F238E27FC236}">
                <a16:creationId xmlns:a16="http://schemas.microsoft.com/office/drawing/2014/main" id="{EC6B0E70-4E11-4C8F-993C-D14BD57D031C}"/>
              </a:ext>
            </a:extLst>
          </p:cNvPr>
          <p:cNvSpPr/>
          <p:nvPr/>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B0569B6-4BCF-74AE-A8F0-4F579DE42970}"/>
              </a:ext>
            </a:extLst>
          </p:cNvPr>
          <p:cNvPicPr>
            <a:picLocks noChangeAspect="1"/>
          </p:cNvPicPr>
          <p:nvPr/>
        </p:nvPicPr>
        <p:blipFill>
          <a:blip r:embed="rId5"/>
          <a:srcRect t="48055" r="31768"/>
          <a:stretch/>
        </p:blipFill>
        <p:spPr>
          <a:xfrm>
            <a:off x="6888678" y="-1"/>
            <a:ext cx="5303322" cy="953470"/>
          </a:xfrm>
          <a:prstGeom prst="rect">
            <a:avLst/>
          </a:prstGeom>
        </p:spPr>
      </p:pic>
      <p:sp>
        <p:nvSpPr>
          <p:cNvPr id="13" name="TextBox 12">
            <a:extLst>
              <a:ext uri="{FF2B5EF4-FFF2-40B4-BE49-F238E27FC236}">
                <a16:creationId xmlns:a16="http://schemas.microsoft.com/office/drawing/2014/main" id="{B7033879-4510-9732-89CB-33BD8EBE2E44}"/>
              </a:ext>
            </a:extLst>
          </p:cNvPr>
          <p:cNvSpPr txBox="1"/>
          <p:nvPr/>
        </p:nvSpPr>
        <p:spPr>
          <a:xfrm>
            <a:off x="436099" y="253002"/>
            <a:ext cx="2972119" cy="830997"/>
          </a:xfrm>
          <a:prstGeom prst="rect">
            <a:avLst/>
          </a:prstGeom>
          <a:noFill/>
        </p:spPr>
        <p:txBody>
          <a:bodyPr wrap="square" rtlCol="0">
            <a:spAutoFit/>
          </a:bodyPr>
          <a:lstStyle/>
          <a:p>
            <a:pPr rtl="0">
              <a:buNone/>
            </a:pPr>
            <a:r>
              <a:rPr lang="en-CA" sz="4800" b="1" dirty="0">
                <a:solidFill>
                  <a:srgbClr val="FFFFFF"/>
                </a:solidFill>
                <a:effectLst/>
                <a:latin typeface="Raleway ExtraBold" pitchFamily="2" charset="77"/>
              </a:rPr>
              <a:t>ARGEIAD</a:t>
            </a:r>
            <a:endParaRPr lang="en-CA" sz="4800" b="1" dirty="0">
              <a:effectLst/>
              <a:latin typeface="Raleway ExtraBold" pitchFamily="2" charset="77"/>
            </a:endParaRPr>
          </a:p>
        </p:txBody>
      </p:sp>
      <p:sp>
        <p:nvSpPr>
          <p:cNvPr id="3" name="TextBox 2">
            <a:extLst>
              <a:ext uri="{FF2B5EF4-FFF2-40B4-BE49-F238E27FC236}">
                <a16:creationId xmlns:a16="http://schemas.microsoft.com/office/drawing/2014/main" id="{CAF7ECC4-D412-00FE-F330-49B58C6BFB2B}"/>
              </a:ext>
            </a:extLst>
          </p:cNvPr>
          <p:cNvSpPr txBox="1"/>
          <p:nvPr/>
        </p:nvSpPr>
        <p:spPr>
          <a:xfrm>
            <a:off x="569911" y="1340656"/>
            <a:ext cx="7955270" cy="4647426"/>
          </a:xfrm>
          <a:prstGeom prst="rect">
            <a:avLst/>
          </a:prstGeom>
          <a:noFill/>
        </p:spPr>
        <p:txBody>
          <a:bodyPr wrap="square" rtlCol="0">
            <a:spAutoFit/>
          </a:bodyPr>
          <a:lstStyle/>
          <a:p>
            <a:r>
              <a:rPr lang="en-CA" sz="3200" b="1" dirty="0"/>
              <a:t>Team members</a:t>
            </a:r>
            <a:endParaRPr lang="en-CA" sz="3200" dirty="0"/>
          </a:p>
          <a:p>
            <a:endParaRPr lang="en-CA" sz="2400" b="1" dirty="0"/>
          </a:p>
          <a:p>
            <a:pPr marL="342900" indent="-342900">
              <a:buFont typeface="Arial" panose="020B0604020202020204" pitchFamily="34" charset="0"/>
              <a:buChar char="•"/>
            </a:pPr>
            <a:r>
              <a:rPr lang="en-CA" sz="2400" dirty="0"/>
              <a:t>Ather H. Akbari (Saint Mary’s University)</a:t>
            </a:r>
          </a:p>
          <a:p>
            <a:endParaRPr lang="en-CA" sz="2400" dirty="0"/>
          </a:p>
          <a:p>
            <a:pPr marL="342900" indent="-342900">
              <a:buFont typeface="Arial" panose="020B0604020202020204" pitchFamily="34" charset="0"/>
              <a:buChar char="•"/>
            </a:pPr>
            <a:r>
              <a:rPr lang="en-CA" sz="2400" dirty="0"/>
              <a:t>Tony Fang (Memorial University of Newfoundland)</a:t>
            </a:r>
          </a:p>
          <a:p>
            <a:pPr marL="342900" indent="-342900">
              <a:buFont typeface="Arial" panose="020B0604020202020204" pitchFamily="34" charset="0"/>
              <a:buChar char="•"/>
            </a:pPr>
            <a:endParaRPr lang="en-CA" sz="24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Aptos" panose="02110004020202020204"/>
                <a:ea typeface="+mn-ea"/>
                <a:cs typeface="+mn-cs"/>
              </a:rPr>
              <a:t>Martha MacDonald (Saint Mary’s University)</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Nicholas Manuel (Saint Mary’s University)</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Wimal Rankaduwa (University of Prince Edward Island)</a:t>
            </a:r>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val="171197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3B5E845-DF52-4C28-F7EA-2DFE031BBE25}"/>
              </a:ext>
            </a:extLst>
          </p:cNvPr>
          <p:cNvGraphicFramePr>
            <a:graphicFrameLocks noGrp="1"/>
          </p:cNvGraphicFramePr>
          <p:nvPr>
            <p:extLst>
              <p:ext uri="{D42A27DB-BD31-4B8C-83A1-F6EECF244321}">
                <p14:modId xmlns:p14="http://schemas.microsoft.com/office/powerpoint/2010/main" val="1497063557"/>
              </p:ext>
            </p:extLst>
          </p:nvPr>
        </p:nvGraphicFramePr>
        <p:xfrm>
          <a:off x="0" y="1269403"/>
          <a:ext cx="12192001" cy="4565248"/>
        </p:xfrm>
        <a:graphic>
          <a:graphicData uri="http://schemas.openxmlformats.org/drawingml/2006/table">
            <a:tbl>
              <a:tblPr firstRow="1" firstCol="1" bandRow="1">
                <a:tableStyleId>{5C22544A-7EE6-4342-B048-85BDC9FD1C3A}</a:tableStyleId>
              </a:tblPr>
              <a:tblGrid>
                <a:gridCol w="1394068">
                  <a:extLst>
                    <a:ext uri="{9D8B030D-6E8A-4147-A177-3AD203B41FA5}">
                      <a16:colId xmlns:a16="http://schemas.microsoft.com/office/drawing/2014/main" val="3116969501"/>
                    </a:ext>
                  </a:extLst>
                </a:gridCol>
                <a:gridCol w="1937411">
                  <a:extLst>
                    <a:ext uri="{9D8B030D-6E8A-4147-A177-3AD203B41FA5}">
                      <a16:colId xmlns:a16="http://schemas.microsoft.com/office/drawing/2014/main" val="2565865858"/>
                    </a:ext>
                  </a:extLst>
                </a:gridCol>
                <a:gridCol w="1799919">
                  <a:extLst>
                    <a:ext uri="{9D8B030D-6E8A-4147-A177-3AD203B41FA5}">
                      <a16:colId xmlns:a16="http://schemas.microsoft.com/office/drawing/2014/main" val="2988243483"/>
                    </a:ext>
                  </a:extLst>
                </a:gridCol>
                <a:gridCol w="1882588">
                  <a:extLst>
                    <a:ext uri="{9D8B030D-6E8A-4147-A177-3AD203B41FA5}">
                      <a16:colId xmlns:a16="http://schemas.microsoft.com/office/drawing/2014/main" val="4115154738"/>
                    </a:ext>
                  </a:extLst>
                </a:gridCol>
                <a:gridCol w="2043953">
                  <a:extLst>
                    <a:ext uri="{9D8B030D-6E8A-4147-A177-3AD203B41FA5}">
                      <a16:colId xmlns:a16="http://schemas.microsoft.com/office/drawing/2014/main" val="3704159269"/>
                    </a:ext>
                  </a:extLst>
                </a:gridCol>
                <a:gridCol w="3134062">
                  <a:extLst>
                    <a:ext uri="{9D8B030D-6E8A-4147-A177-3AD203B41FA5}">
                      <a16:colId xmlns:a16="http://schemas.microsoft.com/office/drawing/2014/main" val="2746934426"/>
                    </a:ext>
                  </a:extLst>
                </a:gridCol>
              </a:tblGrid>
              <a:tr h="346079">
                <a:tc>
                  <a:txBody>
                    <a:bodyPr/>
                    <a:lstStyle/>
                    <a:p>
                      <a:pPr marL="0" marR="0">
                        <a:lnSpc>
                          <a:spcPct val="107000"/>
                        </a:lnSpc>
                        <a:spcAft>
                          <a:spcPts val="800"/>
                        </a:spcAft>
                        <a:buNone/>
                      </a:pPr>
                      <a:r>
                        <a:rPr lang="en-CA" sz="1100" kern="100">
                          <a:effectLst/>
                        </a:rPr>
                        <a:t>Dimension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Nova Scotia (NS)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New Brunswick (NB)</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Newfoundland &amp; Labrador (NL)</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Prince Edward Island (PEI)</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Similarities Across Atlantic</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2207988438"/>
                  </a:ext>
                </a:extLst>
              </a:tr>
              <a:tr h="693089">
                <a:tc>
                  <a:txBody>
                    <a:bodyPr/>
                    <a:lstStyle/>
                    <a:p>
                      <a:pPr marL="0" marR="0">
                        <a:lnSpc>
                          <a:spcPct val="107000"/>
                        </a:lnSpc>
                        <a:spcAft>
                          <a:spcPts val="800"/>
                        </a:spcAft>
                        <a:buNone/>
                      </a:pPr>
                      <a:r>
                        <a:rPr lang="en-CA" sz="1100" kern="100">
                          <a:effectLst/>
                        </a:rPr>
                        <a:t>Demographic Context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Aging population but stronger urban growth (Halifax). Immigration now key population driver.</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Aging, more rural dispersion; immigration critical for population stabilization.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Oldest age structure; long-term population decline reversed recently by immigration.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Smallest population; mostly rural; very high per-capita immigration.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All face aging populations, low fertility, and natural decrease. Immigration offsets demographic decline.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180330365"/>
                  </a:ext>
                </a:extLst>
              </a:tr>
              <a:tr h="664504">
                <a:tc>
                  <a:txBody>
                    <a:bodyPr/>
                    <a:lstStyle/>
                    <a:p>
                      <a:pPr marL="0" marR="0">
                        <a:lnSpc>
                          <a:spcPct val="107000"/>
                        </a:lnSpc>
                        <a:spcAft>
                          <a:spcPts val="800"/>
                        </a:spcAft>
                        <a:buNone/>
                      </a:pPr>
                      <a:r>
                        <a:rPr lang="en-CA" sz="1100" kern="100">
                          <a:effectLst/>
                        </a:rPr>
                        <a:t>Immigration Trends (2000s–2020s)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Major growth after 2016; strong post-2021 surge.</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Growth post-2015; accelerated after AIP and Express Entry alignment.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Historically low immigration; rapid increase after 2017, especially post-2021.</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Sharp increase after 2015; highest immigrant intake relative to population size.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All saw turning point after 2015 with Atlantic Immigration Pilot (AIP) and provincial nominee expansion. Post-2021 surge significant.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3854087367"/>
                  </a:ext>
                </a:extLst>
              </a:tr>
              <a:tr h="505291">
                <a:tc>
                  <a:txBody>
                    <a:bodyPr/>
                    <a:lstStyle/>
                    <a:p>
                      <a:pPr marL="0" marR="0">
                        <a:lnSpc>
                          <a:spcPct val="107000"/>
                        </a:lnSpc>
                        <a:spcAft>
                          <a:spcPts val="800"/>
                        </a:spcAft>
                        <a:buNone/>
                      </a:pPr>
                      <a:r>
                        <a:rPr lang="en-CA" sz="1100" kern="100">
                          <a:effectLst/>
                        </a:rPr>
                        <a:t>Retention Rates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Highest in region (65%) 5-year retention). Halifax as anchor city.</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Moderate (47%); improving over time.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Moderate (46%); improving recently.</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Historically low retention (26%); high out-migration after landing.</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Retention improving regionally but remains below Ontario/Western Canada. Urban centres improve retention.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3003829348"/>
                  </a:ext>
                </a:extLst>
              </a:tr>
              <a:tr h="867962">
                <a:tc>
                  <a:txBody>
                    <a:bodyPr/>
                    <a:lstStyle/>
                    <a:p>
                      <a:pPr marL="0" marR="0">
                        <a:lnSpc>
                          <a:spcPct val="107000"/>
                        </a:lnSpc>
                        <a:spcAft>
                          <a:spcPts val="800"/>
                        </a:spcAft>
                        <a:buNone/>
                      </a:pPr>
                      <a:r>
                        <a:rPr lang="en-CA" sz="1100" kern="100">
                          <a:effectLst/>
                        </a:rPr>
                        <a:t>Labour Force Composition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More diversified economy (healthcare, education, ICT, public sector). Higher share in professional/TEER 0–2 occupations.</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Manufacturing, healthcare, education, public services; mix of mid-skill jobs.</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dirty="0">
                          <a:effectLst/>
                        </a:rPr>
                        <a:t>Resource-based (oil &amp; gas, fisheries) plus public sector; more cyclicality.</a:t>
                      </a:r>
                      <a:endParaRPr lang="en-CA"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Food processing, agriculture, tourism; higher reliance on mid/low-skill occupations.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Immigrants increasingly important in healthcare, accommodation &amp; food services, trucking, and skilled trades. Growing role in addressing labour shortages.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4224608484"/>
                  </a:ext>
                </a:extLst>
              </a:tr>
              <a:tr h="693089">
                <a:tc>
                  <a:txBody>
                    <a:bodyPr/>
                    <a:lstStyle/>
                    <a:p>
                      <a:pPr marL="0" marR="0">
                        <a:lnSpc>
                          <a:spcPct val="107000"/>
                        </a:lnSpc>
                        <a:spcAft>
                          <a:spcPts val="800"/>
                        </a:spcAft>
                        <a:buNone/>
                      </a:pPr>
                      <a:r>
                        <a:rPr lang="en-CA" sz="1100" kern="100">
                          <a:effectLst/>
                        </a:rPr>
                        <a:t>International Students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Largest hub (Dalhousie, SMU, CBU growth). Major transition pathway to PR.</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Growing numbers (UNB, NBCC); Nigeria and India important source countries.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Rapid growth (Memorial University); strong pathway via PNP.</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Very high per capita enrollment (UPEI, Holland College). Used strategically for immigration retention.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International students became major immigration pathway after 2015. Increasing transition to PR via PNP and AIP. Retention varies depending on local job opportunities.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3902501151"/>
                  </a:ext>
                </a:extLst>
              </a:tr>
              <a:tr h="346079">
                <a:tc>
                  <a:txBody>
                    <a:bodyPr/>
                    <a:lstStyle/>
                    <a:p>
                      <a:pPr marL="0" marR="0">
                        <a:lnSpc>
                          <a:spcPct val="107000"/>
                        </a:lnSpc>
                        <a:spcAft>
                          <a:spcPts val="800"/>
                        </a:spcAft>
                        <a:buNone/>
                      </a:pPr>
                      <a:r>
                        <a:rPr lang="en-CA" sz="1100" kern="100">
                          <a:effectLst/>
                        </a:rPr>
                        <a:t>Urban vs Rural Settlement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Strong concentration in Halifax.</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Moncton, Fredericton, Saint John dominate.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St. John’s dominates.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Charlottetown dominates.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Heavy concentration in one main urban centre per province. Rural retention remains a challenge.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2074736750"/>
                  </a:ext>
                </a:extLst>
              </a:tr>
              <a:tr h="346079">
                <a:tc>
                  <a:txBody>
                    <a:bodyPr/>
                    <a:lstStyle/>
                    <a:p>
                      <a:pPr marL="0" marR="0">
                        <a:lnSpc>
                          <a:spcPct val="107000"/>
                        </a:lnSpc>
                        <a:spcAft>
                          <a:spcPts val="800"/>
                        </a:spcAft>
                        <a:buNone/>
                      </a:pPr>
                      <a:r>
                        <a:rPr lang="en-CA" sz="1100" kern="100">
                          <a:effectLst/>
                        </a:rPr>
                        <a:t>Policy Engagement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Early and aggressive PNP use; strong employer partnerships.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Active francophone immigration strategy.</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Focused on reversing population decline.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marL="0" marR="0">
                        <a:lnSpc>
                          <a:spcPct val="107000"/>
                        </a:lnSpc>
                        <a:spcAft>
                          <a:spcPts val="800"/>
                        </a:spcAft>
                        <a:buNone/>
                      </a:pPr>
                      <a:r>
                        <a:rPr lang="en-CA" sz="1100" kern="100">
                          <a:effectLst/>
                        </a:rPr>
                        <a:t>Highly strategic use of PNP and employer-driven selection.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21865" marR="21865" marT="0" marB="0"/>
                </a:tc>
                <a:tc>
                  <a:txBody>
                    <a:bodyPr/>
                    <a:lstStyle/>
                    <a:p>
                      <a:pPr>
                        <a:buNone/>
                      </a:pPr>
                      <a:endParaRPr lang="en-CA" sz="1100" kern="100" dirty="0">
                        <a:effectLst/>
                        <a:latin typeface="Calibri" panose="020F0502020204030204" pitchFamily="34" charset="0"/>
                        <a:cs typeface="Arial" panose="020B0604020202020204" pitchFamily="34" charset="0"/>
                      </a:endParaRPr>
                    </a:p>
                  </a:txBody>
                  <a:tcPr marL="21865" marR="21865" marT="0" marB="0"/>
                </a:tc>
                <a:extLst>
                  <a:ext uri="{0D108BD9-81ED-4DB2-BD59-A6C34878D82A}">
                    <a16:rowId xmlns:a16="http://schemas.microsoft.com/office/drawing/2014/main" val="2015940275"/>
                  </a:ext>
                </a:extLst>
              </a:tr>
            </a:tbl>
          </a:graphicData>
        </a:graphic>
      </p:graphicFrame>
      <p:sp>
        <p:nvSpPr>
          <p:cNvPr id="3" name="Rectangle 1">
            <a:extLst>
              <a:ext uri="{FF2B5EF4-FFF2-40B4-BE49-F238E27FC236}">
                <a16:creationId xmlns:a16="http://schemas.microsoft.com/office/drawing/2014/main" id="{D94B0686-BD1C-7E48-8DE6-FE67FF414957}"/>
              </a:ext>
            </a:extLst>
          </p:cNvPr>
          <p:cNvSpPr>
            <a:spLocks noChangeArrowheads="1"/>
          </p:cNvSpPr>
          <p:nvPr/>
        </p:nvSpPr>
        <p:spPr bwMode="auto">
          <a:xfrm>
            <a:off x="838200" y="781864"/>
            <a:ext cx="10515600" cy="6891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lang="en-US" altLang="en-US" sz="2800" b="1" dirty="0">
                <a:latin typeface="+mj-lt"/>
              </a:rPr>
              <a:t>Immigration Experiences Across Atlantic Provinces</a:t>
            </a:r>
          </a:p>
        </p:txBody>
      </p:sp>
    </p:spTree>
    <p:extLst>
      <p:ext uri="{BB962C8B-B14F-4D97-AF65-F5344CB8AC3E}">
        <p14:creationId xmlns:p14="http://schemas.microsoft.com/office/powerpoint/2010/main" val="145963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396CF-24D9-D18B-561B-6CBFD9E62392}"/>
            </a:ext>
          </a:extLst>
        </p:cNvPr>
        <p:cNvGrpSpPr/>
        <p:nvPr/>
      </p:nvGrpSpPr>
      <p:grpSpPr>
        <a:xfrm>
          <a:off x="0" y="0"/>
          <a:ext cx="0" cy="0"/>
          <a:chOff x="0" y="0"/>
          <a:chExt cx="0" cy="0"/>
        </a:xfrm>
      </p:grpSpPr>
      <p:pic>
        <p:nvPicPr>
          <p:cNvPr id="8" name="Picture 7" descr="A purple curved line on a black background&#10;&#10;AI-generated content may be incorrect.">
            <a:extLst>
              <a:ext uri="{FF2B5EF4-FFF2-40B4-BE49-F238E27FC236}">
                <a16:creationId xmlns:a16="http://schemas.microsoft.com/office/drawing/2014/main" id="{18D858AF-2719-C953-6F45-2F97357F5AF5}"/>
              </a:ext>
            </a:extLst>
          </p:cNvPr>
          <p:cNvPicPr>
            <a:picLocks noChangeAspect="1"/>
          </p:cNvPicPr>
          <p:nvPr/>
        </p:nvPicPr>
        <p:blipFill>
          <a:blip r:embed="rId3"/>
          <a:srcRect l="1012" r="67079" b="70141"/>
          <a:stretch/>
        </p:blipFill>
        <p:spPr>
          <a:xfrm>
            <a:off x="47006" y="5875293"/>
            <a:ext cx="12192000" cy="982707"/>
          </a:xfrm>
          <a:prstGeom prst="rect">
            <a:avLst/>
          </a:prstGeom>
        </p:spPr>
      </p:pic>
      <p:pic>
        <p:nvPicPr>
          <p:cNvPr id="9" name="Picture 8" descr="A black and white logo&#10;&#10;AI-generated content may be incorrect.">
            <a:extLst>
              <a:ext uri="{FF2B5EF4-FFF2-40B4-BE49-F238E27FC236}">
                <a16:creationId xmlns:a16="http://schemas.microsoft.com/office/drawing/2014/main" id="{13F9076D-8371-CE2A-2D08-8DEB032D516C}"/>
              </a:ext>
            </a:extLst>
          </p:cNvPr>
          <p:cNvPicPr>
            <a:picLocks noChangeAspect="1"/>
          </p:cNvPicPr>
          <p:nvPr/>
        </p:nvPicPr>
        <p:blipFill>
          <a:blip r:embed="rId4"/>
          <a:stretch>
            <a:fillRect/>
          </a:stretch>
        </p:blipFill>
        <p:spPr>
          <a:xfrm>
            <a:off x="529457" y="6005945"/>
            <a:ext cx="1719272" cy="647660"/>
          </a:xfrm>
          <a:prstGeom prst="rect">
            <a:avLst/>
          </a:prstGeom>
        </p:spPr>
      </p:pic>
      <p:sp>
        <p:nvSpPr>
          <p:cNvPr id="11" name="Rectangle 10">
            <a:extLst>
              <a:ext uri="{FF2B5EF4-FFF2-40B4-BE49-F238E27FC236}">
                <a16:creationId xmlns:a16="http://schemas.microsoft.com/office/drawing/2014/main" id="{5D65354B-368A-3FCE-C030-0FBF94B9E33F}"/>
              </a:ext>
            </a:extLst>
          </p:cNvPr>
          <p:cNvSpPr/>
          <p:nvPr/>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1D1883-42D6-B2FA-4016-9E7D9B2F90E0}"/>
              </a:ext>
            </a:extLst>
          </p:cNvPr>
          <p:cNvPicPr>
            <a:picLocks noChangeAspect="1"/>
          </p:cNvPicPr>
          <p:nvPr/>
        </p:nvPicPr>
        <p:blipFill>
          <a:blip r:embed="rId5"/>
          <a:srcRect t="48055" r="31768"/>
          <a:stretch/>
        </p:blipFill>
        <p:spPr>
          <a:xfrm>
            <a:off x="6888678" y="-1"/>
            <a:ext cx="5303322" cy="953470"/>
          </a:xfrm>
          <a:prstGeom prst="rect">
            <a:avLst/>
          </a:prstGeom>
        </p:spPr>
      </p:pic>
      <p:sp>
        <p:nvSpPr>
          <p:cNvPr id="13" name="TextBox 12">
            <a:extLst>
              <a:ext uri="{FF2B5EF4-FFF2-40B4-BE49-F238E27FC236}">
                <a16:creationId xmlns:a16="http://schemas.microsoft.com/office/drawing/2014/main" id="{2CBE3623-2446-E721-3C36-2F49490826C2}"/>
              </a:ext>
            </a:extLst>
          </p:cNvPr>
          <p:cNvSpPr txBox="1"/>
          <p:nvPr/>
        </p:nvSpPr>
        <p:spPr>
          <a:xfrm>
            <a:off x="436099" y="253002"/>
            <a:ext cx="2972119" cy="830997"/>
          </a:xfrm>
          <a:prstGeom prst="rect">
            <a:avLst/>
          </a:prstGeom>
          <a:noFill/>
        </p:spPr>
        <p:txBody>
          <a:bodyPr wrap="square" rtlCol="0">
            <a:spAutoFit/>
          </a:bodyPr>
          <a:lstStyle/>
          <a:p>
            <a:pPr rtl="0">
              <a:buNone/>
            </a:pPr>
            <a:r>
              <a:rPr lang="en-CA" sz="4800" b="1" dirty="0">
                <a:solidFill>
                  <a:srgbClr val="FFFFFF"/>
                </a:solidFill>
                <a:effectLst/>
                <a:latin typeface="Raleway ExtraBold" pitchFamily="2" charset="77"/>
              </a:rPr>
              <a:t>ARGEIAD</a:t>
            </a:r>
            <a:endParaRPr lang="en-CA" sz="4800" b="1" dirty="0">
              <a:effectLst/>
              <a:latin typeface="Raleway ExtraBold" pitchFamily="2" charset="77"/>
            </a:endParaRPr>
          </a:p>
        </p:txBody>
      </p:sp>
      <p:sp>
        <p:nvSpPr>
          <p:cNvPr id="3" name="TextBox 2">
            <a:extLst>
              <a:ext uri="{FF2B5EF4-FFF2-40B4-BE49-F238E27FC236}">
                <a16:creationId xmlns:a16="http://schemas.microsoft.com/office/drawing/2014/main" id="{E39123DF-6C86-9C9C-FBE0-30A61BF1692E}"/>
              </a:ext>
            </a:extLst>
          </p:cNvPr>
          <p:cNvSpPr txBox="1"/>
          <p:nvPr/>
        </p:nvSpPr>
        <p:spPr>
          <a:xfrm>
            <a:off x="2911043" y="1519633"/>
            <a:ext cx="7955270" cy="4893647"/>
          </a:xfrm>
          <a:prstGeom prst="rect">
            <a:avLst/>
          </a:prstGeom>
          <a:noFill/>
        </p:spPr>
        <p:txBody>
          <a:bodyPr wrap="square" rtlCol="0">
            <a:spAutoFit/>
          </a:bodyPr>
          <a:lstStyle/>
          <a:p>
            <a:r>
              <a:rPr lang="en-CA" sz="2400" b="1" dirty="0"/>
              <a:t>Acknowledgements</a:t>
            </a:r>
            <a:endParaRPr lang="en-CA" sz="2400" dirty="0"/>
          </a:p>
          <a:p>
            <a:endParaRPr lang="en-CA" sz="2400" b="1" dirty="0"/>
          </a:p>
          <a:p>
            <a:pPr marL="342900" indent="-342900">
              <a:buFont typeface="Arial" panose="020B0604020202020204" pitchFamily="34" charset="0"/>
              <a:buChar char="•"/>
            </a:pPr>
            <a:r>
              <a:rPr lang="en-CA" sz="2400" dirty="0"/>
              <a:t>Atlantic Canada Opportunities Agency</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Government of Newfoundland and Labrador</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Government of New Brunswick</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Government of Nova Scotia</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Government of Prince Edward Island</a:t>
            </a:r>
          </a:p>
          <a:p>
            <a:endParaRPr lang="en-CA" sz="2400" dirty="0"/>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val="392398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FF96-016D-F6D8-132A-6CC1F3D35FA2}"/>
              </a:ext>
            </a:extLst>
          </p:cNvPr>
          <p:cNvSpPr>
            <a:spLocks noGrp="1"/>
          </p:cNvSpPr>
          <p:nvPr>
            <p:ph type="ctrTitle"/>
          </p:nvPr>
        </p:nvSpPr>
        <p:spPr>
          <a:xfrm>
            <a:off x="1524000" y="1122363"/>
            <a:ext cx="9144000" cy="953470"/>
          </a:xfrm>
        </p:spPr>
        <p:txBody>
          <a:bodyPr>
            <a:normAutofit/>
          </a:bodyPr>
          <a:lstStyle/>
          <a:p>
            <a:pPr algn="l"/>
            <a:r>
              <a:rPr lang="en-US" sz="4400" b="1" dirty="0">
                <a:cs typeface="Arial" panose="020B0604020202020204" pitchFamily="34" charset="0"/>
              </a:rPr>
              <a:t>Some Demographic Trends</a:t>
            </a:r>
          </a:p>
        </p:txBody>
      </p:sp>
      <p:sp>
        <p:nvSpPr>
          <p:cNvPr id="3" name="Subtitle 2">
            <a:extLst>
              <a:ext uri="{FF2B5EF4-FFF2-40B4-BE49-F238E27FC236}">
                <a16:creationId xmlns:a16="http://schemas.microsoft.com/office/drawing/2014/main" id="{B4562319-E459-F7AE-28EF-9523DB90A286}"/>
              </a:ext>
            </a:extLst>
          </p:cNvPr>
          <p:cNvSpPr>
            <a:spLocks noGrp="1"/>
          </p:cNvSpPr>
          <p:nvPr>
            <p:ph type="subTitle" idx="1"/>
          </p:nvPr>
        </p:nvSpPr>
        <p:spPr>
          <a:xfrm>
            <a:off x="1624361" y="1998678"/>
            <a:ext cx="8512098" cy="2783490"/>
          </a:xfrm>
        </p:spPr>
        <p:txBody>
          <a:bodyPr/>
          <a:lstStyle/>
          <a:p>
            <a:endParaRPr lang="en-US" dirty="0"/>
          </a:p>
        </p:txBody>
      </p:sp>
      <p:sp>
        <p:nvSpPr>
          <p:cNvPr id="11" name="Rectangle 10">
            <a:extLst>
              <a:ext uri="{FF2B5EF4-FFF2-40B4-BE49-F238E27FC236}">
                <a16:creationId xmlns:a16="http://schemas.microsoft.com/office/drawing/2014/main" id="{15B3E071-D379-4DB0-E415-4F213FF5E8C2}"/>
              </a:ext>
            </a:extLst>
          </p:cNvPr>
          <p:cNvSpPr/>
          <p:nvPr/>
        </p:nvSpPr>
        <p:spPr>
          <a:xfrm>
            <a:off x="0" y="-1"/>
            <a:ext cx="12192000" cy="1266631"/>
          </a:xfrm>
          <a:prstGeom prst="rect">
            <a:avLst/>
          </a:prstGeom>
          <a:solidFill>
            <a:srgbClr val="630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FE241B-CC7F-16E9-B08A-FDB0538A1354}"/>
              </a:ext>
            </a:extLst>
          </p:cNvPr>
          <p:cNvSpPr txBox="1"/>
          <p:nvPr/>
        </p:nvSpPr>
        <p:spPr>
          <a:xfrm>
            <a:off x="436099" y="253002"/>
            <a:ext cx="2972119" cy="830997"/>
          </a:xfrm>
          <a:prstGeom prst="rect">
            <a:avLst/>
          </a:prstGeom>
          <a:noFill/>
        </p:spPr>
        <p:txBody>
          <a:bodyPr wrap="square" rtlCol="0">
            <a:spAutoFit/>
          </a:bodyPr>
          <a:lstStyle/>
          <a:p>
            <a:pPr rtl="0">
              <a:buNone/>
            </a:pPr>
            <a:r>
              <a:rPr lang="en-CA" sz="4800" b="1" dirty="0">
                <a:solidFill>
                  <a:srgbClr val="FFFFFF"/>
                </a:solidFill>
                <a:effectLst/>
                <a:latin typeface="Raleway ExtraBold" pitchFamily="2" charset="77"/>
              </a:rPr>
              <a:t>ARGEIAD</a:t>
            </a:r>
            <a:endParaRPr lang="en-CA" sz="4800" b="1" dirty="0">
              <a:effectLst/>
              <a:latin typeface="Raleway ExtraBold" pitchFamily="2" charset="77"/>
            </a:endParaRPr>
          </a:p>
        </p:txBody>
      </p:sp>
      <p:pic>
        <p:nvPicPr>
          <p:cNvPr id="16" name="Picture 15" descr="A purple curved line on a black background&#10;&#10;AI-generated content may be incorrect.">
            <a:extLst>
              <a:ext uri="{FF2B5EF4-FFF2-40B4-BE49-F238E27FC236}">
                <a16:creationId xmlns:a16="http://schemas.microsoft.com/office/drawing/2014/main" id="{E5FA5FFF-55C1-A23C-6759-BD66285BDC43}"/>
              </a:ext>
            </a:extLst>
          </p:cNvPr>
          <p:cNvPicPr>
            <a:picLocks noChangeAspect="1"/>
          </p:cNvPicPr>
          <p:nvPr/>
        </p:nvPicPr>
        <p:blipFill>
          <a:blip r:embed="rId3"/>
          <a:srcRect l="1012" r="67079" b="70141"/>
          <a:stretch/>
        </p:blipFill>
        <p:spPr>
          <a:xfrm>
            <a:off x="0" y="5510802"/>
            <a:ext cx="6096000" cy="1347198"/>
          </a:xfrm>
          <a:prstGeom prst="rect">
            <a:avLst/>
          </a:prstGeom>
        </p:spPr>
      </p:pic>
      <p:pic>
        <p:nvPicPr>
          <p:cNvPr id="18" name="Picture 17" descr="A black and white logo&#10;&#10;AI-generated content may be incorrect.">
            <a:extLst>
              <a:ext uri="{FF2B5EF4-FFF2-40B4-BE49-F238E27FC236}">
                <a16:creationId xmlns:a16="http://schemas.microsoft.com/office/drawing/2014/main" id="{82B74A91-CA19-BDF1-1CFF-348CC1BC42EA}"/>
              </a:ext>
            </a:extLst>
          </p:cNvPr>
          <p:cNvPicPr>
            <a:picLocks noChangeAspect="1"/>
          </p:cNvPicPr>
          <p:nvPr/>
        </p:nvPicPr>
        <p:blipFill>
          <a:blip r:embed="rId4"/>
          <a:stretch>
            <a:fillRect/>
          </a:stretch>
        </p:blipFill>
        <p:spPr>
          <a:xfrm>
            <a:off x="529457" y="5875293"/>
            <a:ext cx="1719272" cy="604803"/>
          </a:xfrm>
          <a:prstGeom prst="rect">
            <a:avLst/>
          </a:prstGeom>
        </p:spPr>
      </p:pic>
      <p:pic>
        <p:nvPicPr>
          <p:cNvPr id="5" name="Picture 4">
            <a:extLst>
              <a:ext uri="{FF2B5EF4-FFF2-40B4-BE49-F238E27FC236}">
                <a16:creationId xmlns:a16="http://schemas.microsoft.com/office/drawing/2014/main" id="{41A4E388-2564-ADE3-699F-EFF38DF56D41}"/>
              </a:ext>
            </a:extLst>
          </p:cNvPr>
          <p:cNvPicPr>
            <a:picLocks noChangeAspect="1"/>
          </p:cNvPicPr>
          <p:nvPr/>
        </p:nvPicPr>
        <p:blipFill>
          <a:blip r:embed="rId5"/>
          <a:srcRect t="48055" r="31768"/>
          <a:stretch/>
        </p:blipFill>
        <p:spPr>
          <a:xfrm>
            <a:off x="6888678" y="-1"/>
            <a:ext cx="5303322" cy="953470"/>
          </a:xfrm>
          <a:prstGeom prst="rect">
            <a:avLst/>
          </a:prstGeom>
        </p:spPr>
      </p:pic>
      <p:graphicFrame>
        <p:nvGraphicFramePr>
          <p:cNvPr id="8" name="Chart 7">
            <a:extLst>
              <a:ext uri="{FF2B5EF4-FFF2-40B4-BE49-F238E27FC236}">
                <a16:creationId xmlns:a16="http://schemas.microsoft.com/office/drawing/2014/main" id="{B9D58C19-65FA-98D6-B9CE-10EFBF65FB45}"/>
              </a:ext>
            </a:extLst>
          </p:cNvPr>
          <p:cNvGraphicFramePr/>
          <p:nvPr>
            <p:extLst>
              <p:ext uri="{D42A27DB-BD31-4B8C-83A1-F6EECF244321}">
                <p14:modId xmlns:p14="http://schemas.microsoft.com/office/powerpoint/2010/main" val="4230804248"/>
              </p:ext>
            </p:extLst>
          </p:nvPr>
        </p:nvGraphicFramePr>
        <p:xfrm>
          <a:off x="3124199" y="1737410"/>
          <a:ext cx="7644161" cy="42619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2089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0B68-4E67-B4F4-A23F-19115BED0E0C}"/>
              </a:ext>
            </a:extLst>
          </p:cNvPr>
          <p:cNvSpPr>
            <a:spLocks noGrp="1"/>
          </p:cNvSpPr>
          <p:nvPr>
            <p:ph type="title"/>
          </p:nvPr>
        </p:nvSpPr>
        <p:spPr>
          <a:xfrm>
            <a:off x="529590" y="1062356"/>
            <a:ext cx="10515600" cy="796410"/>
          </a:xfrm>
        </p:spPr>
        <p:txBody>
          <a:bodyPr/>
          <a:lstStyle/>
          <a:p>
            <a:r>
              <a:rPr lang="en-CA" b="1" dirty="0"/>
              <a:t>Immigration overview</a:t>
            </a:r>
          </a:p>
        </p:txBody>
      </p:sp>
      <p:graphicFrame>
        <p:nvGraphicFramePr>
          <p:cNvPr id="4" name="Content Placeholder 3">
            <a:extLst>
              <a:ext uri="{FF2B5EF4-FFF2-40B4-BE49-F238E27FC236}">
                <a16:creationId xmlns:a16="http://schemas.microsoft.com/office/drawing/2014/main" id="{5DA199C7-8970-79DA-0389-AD38584805B5}"/>
              </a:ext>
            </a:extLst>
          </p:cNvPr>
          <p:cNvGraphicFramePr>
            <a:graphicFrameLocks noGrp="1"/>
          </p:cNvGraphicFramePr>
          <p:nvPr>
            <p:ph idx="1"/>
            <p:extLst>
              <p:ext uri="{D42A27DB-BD31-4B8C-83A1-F6EECF244321}">
                <p14:modId xmlns:p14="http://schemas.microsoft.com/office/powerpoint/2010/main" val="1271411102"/>
              </p:ext>
            </p:extLst>
          </p:nvPr>
        </p:nvGraphicFramePr>
        <p:xfrm>
          <a:off x="2113624" y="1722476"/>
          <a:ext cx="9103725" cy="3880882"/>
        </p:xfrm>
        <a:graphic>
          <a:graphicData uri="http://schemas.openxmlformats.org/drawingml/2006/table">
            <a:tbl>
              <a:tblPr firstRow="1" firstCol="1" bandRow="1">
                <a:tableStyleId>{5C22544A-7EE6-4342-B048-85BDC9FD1C3A}</a:tableStyleId>
              </a:tblPr>
              <a:tblGrid>
                <a:gridCol w="955435">
                  <a:extLst>
                    <a:ext uri="{9D8B030D-6E8A-4147-A177-3AD203B41FA5}">
                      <a16:colId xmlns:a16="http://schemas.microsoft.com/office/drawing/2014/main" val="1588560923"/>
                    </a:ext>
                  </a:extLst>
                </a:gridCol>
                <a:gridCol w="2032178">
                  <a:extLst>
                    <a:ext uri="{9D8B030D-6E8A-4147-A177-3AD203B41FA5}">
                      <a16:colId xmlns:a16="http://schemas.microsoft.com/office/drawing/2014/main" val="2711297853"/>
                    </a:ext>
                  </a:extLst>
                </a:gridCol>
                <a:gridCol w="1992515">
                  <a:extLst>
                    <a:ext uri="{9D8B030D-6E8A-4147-A177-3AD203B41FA5}">
                      <a16:colId xmlns:a16="http://schemas.microsoft.com/office/drawing/2014/main" val="3306100084"/>
                    </a:ext>
                  </a:extLst>
                </a:gridCol>
                <a:gridCol w="1456341">
                  <a:extLst>
                    <a:ext uri="{9D8B030D-6E8A-4147-A177-3AD203B41FA5}">
                      <a16:colId xmlns:a16="http://schemas.microsoft.com/office/drawing/2014/main" val="1857694632"/>
                    </a:ext>
                  </a:extLst>
                </a:gridCol>
                <a:gridCol w="2667256">
                  <a:extLst>
                    <a:ext uri="{9D8B030D-6E8A-4147-A177-3AD203B41FA5}">
                      <a16:colId xmlns:a16="http://schemas.microsoft.com/office/drawing/2014/main" val="2315464804"/>
                    </a:ext>
                  </a:extLst>
                </a:gridCol>
              </a:tblGrid>
              <a:tr h="1605022">
                <a:tc>
                  <a:txBody>
                    <a:bodyPr/>
                    <a:lstStyle/>
                    <a:p>
                      <a:pPr algn="ctr">
                        <a:lnSpc>
                          <a:spcPct val="107000"/>
                        </a:lnSpc>
                        <a:spcAft>
                          <a:spcPts val="800"/>
                        </a:spcAft>
                        <a:buNone/>
                      </a:pPr>
                      <a:r>
                        <a:rPr lang="en-CA" sz="2000" kern="0" dirty="0">
                          <a:effectLst/>
                          <a:latin typeface="Arial" panose="020B0604020202020204" pitchFamily="34" charset="0"/>
                          <a:cs typeface="Arial" panose="020B0604020202020204" pitchFamily="34" charset="0"/>
                        </a:rPr>
                        <a:t>Year</a:t>
                      </a:r>
                    </a:p>
                    <a:p>
                      <a:pPr algn="ctr">
                        <a:lnSpc>
                          <a:spcPct val="107000"/>
                        </a:lnSpc>
                        <a:spcAft>
                          <a:spcPts val="800"/>
                        </a:spcAft>
                        <a:buNone/>
                      </a:pPr>
                      <a:endParaRPr lang="en-CA" sz="2000" kern="0" dirty="0">
                        <a:effectLst/>
                        <a:latin typeface="Arial" panose="020B0604020202020204" pitchFamily="34" charset="0"/>
                        <a:cs typeface="Arial" panose="020B0604020202020204" pitchFamily="34" charset="0"/>
                      </a:endParaRPr>
                    </a:p>
                    <a:p>
                      <a:pPr algn="ctr">
                        <a:lnSpc>
                          <a:spcPct val="107000"/>
                        </a:lnSpc>
                        <a:spcAft>
                          <a:spcPts val="800"/>
                        </a:spcAft>
                        <a:buNone/>
                      </a:pP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Total Population</a:t>
                      </a:r>
                    </a:p>
                    <a:p>
                      <a:pPr algn="r">
                        <a:lnSpc>
                          <a:spcPct val="107000"/>
                        </a:lnSpc>
                        <a:spcAft>
                          <a:spcPts val="800"/>
                        </a:spcAft>
                        <a:buNone/>
                      </a:pPr>
                      <a:endParaRPr lang="en-CA" sz="2000" kern="0" dirty="0">
                        <a:effectLst/>
                        <a:latin typeface="Arial" panose="020B0604020202020204" pitchFamily="34" charset="0"/>
                        <a:cs typeface="Arial" panose="020B0604020202020204" pitchFamily="34" charset="0"/>
                      </a:endParaRPr>
                    </a:p>
                    <a:p>
                      <a:pPr algn="r">
                        <a:lnSpc>
                          <a:spcPct val="107000"/>
                        </a:lnSpc>
                        <a:spcAft>
                          <a:spcPts val="800"/>
                        </a:spcAft>
                        <a:buNone/>
                      </a:pP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Non-Immigrants</a:t>
                      </a:r>
                    </a:p>
                    <a:p>
                      <a:pPr algn="r">
                        <a:lnSpc>
                          <a:spcPct val="107000"/>
                        </a:lnSpc>
                        <a:spcAft>
                          <a:spcPts val="800"/>
                        </a:spcAft>
                        <a:buNone/>
                      </a:pPr>
                      <a:endParaRPr lang="en-CA" sz="2000" kern="0" dirty="0">
                        <a:effectLst/>
                        <a:latin typeface="Arial" panose="020B0604020202020204" pitchFamily="34" charset="0"/>
                        <a:cs typeface="Arial" panose="020B0604020202020204" pitchFamily="34" charset="0"/>
                      </a:endParaRPr>
                    </a:p>
                    <a:p>
                      <a:pPr algn="r">
                        <a:lnSpc>
                          <a:spcPct val="107000"/>
                        </a:lnSpc>
                        <a:spcAft>
                          <a:spcPts val="800"/>
                        </a:spcAft>
                        <a:buNone/>
                      </a:pP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Immigrants</a:t>
                      </a:r>
                    </a:p>
                    <a:p>
                      <a:pPr algn="r">
                        <a:lnSpc>
                          <a:spcPct val="107000"/>
                        </a:lnSpc>
                        <a:spcAft>
                          <a:spcPts val="800"/>
                        </a:spcAft>
                        <a:buNone/>
                      </a:pPr>
                      <a:endParaRPr lang="en-CA" sz="2000" kern="0" dirty="0">
                        <a:effectLst/>
                        <a:latin typeface="Arial" panose="020B0604020202020204" pitchFamily="34" charset="0"/>
                        <a:cs typeface="Arial" panose="020B0604020202020204" pitchFamily="34" charset="0"/>
                      </a:endParaRPr>
                    </a:p>
                    <a:p>
                      <a:pPr algn="r">
                        <a:lnSpc>
                          <a:spcPct val="107000"/>
                        </a:lnSpc>
                        <a:spcAft>
                          <a:spcPts val="800"/>
                        </a:spcAft>
                        <a:buNone/>
                      </a:pP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2000" kern="0" dirty="0">
                          <a:effectLst/>
                          <a:latin typeface="Arial" panose="020B0604020202020204" pitchFamily="34" charset="0"/>
                          <a:cs typeface="Arial" panose="020B0604020202020204" pitchFamily="34" charset="0"/>
                        </a:rPr>
                        <a:t>Immigrants in total population</a:t>
                      </a:r>
                    </a:p>
                    <a:p>
                      <a:pPr>
                        <a:lnSpc>
                          <a:spcPct val="107000"/>
                        </a:lnSpc>
                        <a:spcAft>
                          <a:spcPts val="800"/>
                        </a:spcAft>
                        <a:buNone/>
                      </a:pP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81423760"/>
                  </a:ext>
                </a:extLst>
              </a:tr>
              <a:tr h="455172">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2001</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2,258,740</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2,177,240</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75,955</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3.36%</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20728104"/>
                  </a:ext>
                </a:extLst>
              </a:tr>
              <a:tr h="455172">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2006</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2,257,555</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2,165,190</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84,755</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3.75%</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19250642"/>
                  </a:ext>
                </a:extLst>
              </a:tr>
              <a:tr h="455172">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2011</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2,286,650</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2,181,060</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92,990</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4.07%</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46416261"/>
                  </a:ext>
                </a:extLst>
              </a:tr>
              <a:tr h="455172">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2016</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2,290,980</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2,161,110</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110,505</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4.82%</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04444796"/>
                  </a:ext>
                </a:extLst>
              </a:tr>
              <a:tr h="455172">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2021</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2,367,635</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2,182,065</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a:effectLst/>
                          <a:latin typeface="Arial" panose="020B0604020202020204" pitchFamily="34" charset="0"/>
                          <a:cs typeface="Arial" panose="020B0604020202020204" pitchFamily="34" charset="0"/>
                        </a:rPr>
                        <a:t>141,710</a:t>
                      </a:r>
                      <a:endParaRPr lang="en-CA" sz="20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2000" kern="0" dirty="0">
                          <a:effectLst/>
                          <a:latin typeface="Arial" panose="020B0604020202020204" pitchFamily="34" charset="0"/>
                          <a:cs typeface="Arial" panose="020B0604020202020204" pitchFamily="34" charset="0"/>
                        </a:rPr>
                        <a:t>5.99%</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6190360"/>
                  </a:ext>
                </a:extLst>
              </a:tr>
            </a:tbl>
          </a:graphicData>
        </a:graphic>
      </p:graphicFrame>
      <p:sp>
        <p:nvSpPr>
          <p:cNvPr id="5" name="Rectangle 1">
            <a:extLst>
              <a:ext uri="{FF2B5EF4-FFF2-40B4-BE49-F238E27FC236}">
                <a16:creationId xmlns:a16="http://schemas.microsoft.com/office/drawing/2014/main" id="{071833C2-39B8-488E-A58F-7CFE1EE63903}"/>
              </a:ext>
            </a:extLst>
          </p:cNvPr>
          <p:cNvSpPr>
            <a:spLocks noChangeArrowheads="1"/>
          </p:cNvSpPr>
          <p:nvPr/>
        </p:nvSpPr>
        <p:spPr bwMode="auto">
          <a:xfrm>
            <a:off x="-2320200" y="-418917"/>
            <a:ext cx="20650520" cy="28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2: Immigrant Status of Population in Atlantic Canada, 2001-2021.</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401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8A2AACF5-E535-D3A1-875D-A3FD98D24540}"/>
              </a:ext>
            </a:extLst>
          </p:cNvPr>
          <p:cNvSpPr>
            <a:spLocks noChangeArrowheads="1"/>
          </p:cNvSpPr>
          <p:nvPr/>
        </p:nvSpPr>
        <p:spPr bwMode="auto">
          <a:xfrm>
            <a:off x="1799422" y="22890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0" name="Chart 19">
            <a:extLst>
              <a:ext uri="{FF2B5EF4-FFF2-40B4-BE49-F238E27FC236}">
                <a16:creationId xmlns:a16="http://schemas.microsoft.com/office/drawing/2014/main" id="{53E65C08-D28D-5DB7-F8CA-388F32FED12B}"/>
              </a:ext>
            </a:extLst>
          </p:cNvPr>
          <p:cNvGraphicFramePr/>
          <p:nvPr>
            <p:extLst>
              <p:ext uri="{D42A27DB-BD31-4B8C-83A1-F6EECF244321}">
                <p14:modId xmlns:p14="http://schemas.microsoft.com/office/powerpoint/2010/main" val="537209593"/>
              </p:ext>
            </p:extLst>
          </p:nvPr>
        </p:nvGraphicFramePr>
        <p:xfrm>
          <a:off x="3236831" y="2289060"/>
          <a:ext cx="8955169" cy="41153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EE07889-3185-8DC3-1C98-55DD651A99E7}"/>
              </a:ext>
            </a:extLst>
          </p:cNvPr>
          <p:cNvSpPr txBox="1"/>
          <p:nvPr/>
        </p:nvSpPr>
        <p:spPr>
          <a:xfrm>
            <a:off x="1538689" y="1432194"/>
            <a:ext cx="7671411" cy="584775"/>
          </a:xfrm>
          <a:prstGeom prst="rect">
            <a:avLst/>
          </a:prstGeom>
          <a:noFill/>
        </p:spPr>
        <p:txBody>
          <a:bodyPr wrap="square" rtlCol="0">
            <a:spAutoFit/>
          </a:bodyPr>
          <a:lstStyle/>
          <a:p>
            <a:r>
              <a:rPr lang="en-CA" sz="3200" b="1" dirty="0">
                <a:latin typeface="+mj-lt"/>
              </a:rPr>
              <a:t>Immigrants destined for Atlantic Provinces</a:t>
            </a:r>
          </a:p>
        </p:txBody>
      </p:sp>
    </p:spTree>
    <p:extLst>
      <p:ext uri="{BB962C8B-B14F-4D97-AF65-F5344CB8AC3E}">
        <p14:creationId xmlns:p14="http://schemas.microsoft.com/office/powerpoint/2010/main" val="390356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FF6359-E873-9811-436D-1F290B1BC8BF}"/>
              </a:ext>
            </a:extLst>
          </p:cNvPr>
          <p:cNvSpPr txBox="1"/>
          <p:nvPr/>
        </p:nvSpPr>
        <p:spPr>
          <a:xfrm>
            <a:off x="870332" y="1299991"/>
            <a:ext cx="6386748" cy="769441"/>
          </a:xfrm>
          <a:prstGeom prst="rect">
            <a:avLst/>
          </a:prstGeom>
          <a:noFill/>
        </p:spPr>
        <p:txBody>
          <a:bodyPr wrap="none" rtlCol="0">
            <a:spAutoFit/>
          </a:bodyPr>
          <a:lstStyle/>
          <a:p>
            <a:r>
              <a:rPr lang="en-CA" sz="4400" dirty="0"/>
              <a:t>Immigrants by entry class</a:t>
            </a:r>
          </a:p>
        </p:txBody>
      </p:sp>
      <p:sp>
        <p:nvSpPr>
          <p:cNvPr id="3" name="Rectangle 2">
            <a:extLst>
              <a:ext uri="{FF2B5EF4-FFF2-40B4-BE49-F238E27FC236}">
                <a16:creationId xmlns:a16="http://schemas.microsoft.com/office/drawing/2014/main" id="{71C43DF7-7BB6-BB8D-93D8-D5825FB92CF3}"/>
              </a:ext>
            </a:extLst>
          </p:cNvPr>
          <p:cNvSpPr>
            <a:spLocks noChangeArrowheads="1"/>
          </p:cNvSpPr>
          <p:nvPr/>
        </p:nvSpPr>
        <p:spPr bwMode="auto">
          <a:xfrm>
            <a:off x="2644908" y="23007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 name="Chart 3">
            <a:extLst>
              <a:ext uri="{FF2B5EF4-FFF2-40B4-BE49-F238E27FC236}">
                <a16:creationId xmlns:a16="http://schemas.microsoft.com/office/drawing/2014/main" id="{A399FFED-666D-B562-76D7-7A1EFEB0A58D}"/>
              </a:ext>
            </a:extLst>
          </p:cNvPr>
          <p:cNvGraphicFramePr/>
          <p:nvPr>
            <p:extLst>
              <p:ext uri="{D42A27DB-BD31-4B8C-83A1-F6EECF244321}">
                <p14:modId xmlns:p14="http://schemas.microsoft.com/office/powerpoint/2010/main" val="1994334412"/>
              </p:ext>
            </p:extLst>
          </p:nvPr>
        </p:nvGraphicFramePr>
        <p:xfrm>
          <a:off x="1597446" y="1995056"/>
          <a:ext cx="8383836"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466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BD7E0-A66D-1271-249F-B5181A3A7DB4}"/>
              </a:ext>
            </a:extLst>
          </p:cNvPr>
          <p:cNvSpPr txBox="1"/>
          <p:nvPr/>
        </p:nvSpPr>
        <p:spPr>
          <a:xfrm>
            <a:off x="892366" y="1275730"/>
            <a:ext cx="7315200" cy="769441"/>
          </a:xfrm>
          <a:prstGeom prst="rect">
            <a:avLst/>
          </a:prstGeom>
          <a:noFill/>
        </p:spPr>
        <p:txBody>
          <a:bodyPr wrap="square" rtlCol="0">
            <a:spAutoFit/>
          </a:bodyPr>
          <a:lstStyle/>
          <a:p>
            <a:r>
              <a:rPr lang="en-CA" sz="4400" b="1" dirty="0">
                <a:latin typeface="+mj-lt"/>
              </a:rPr>
              <a:t>Top five source countries</a:t>
            </a:r>
          </a:p>
        </p:txBody>
      </p:sp>
      <p:graphicFrame>
        <p:nvGraphicFramePr>
          <p:cNvPr id="5" name="Table 4">
            <a:extLst>
              <a:ext uri="{FF2B5EF4-FFF2-40B4-BE49-F238E27FC236}">
                <a16:creationId xmlns:a16="http://schemas.microsoft.com/office/drawing/2014/main" id="{DC761640-4D7B-CAB4-1337-9C5DB8A309E9}"/>
              </a:ext>
            </a:extLst>
          </p:cNvPr>
          <p:cNvGraphicFramePr>
            <a:graphicFrameLocks noGrp="1"/>
          </p:cNvGraphicFramePr>
          <p:nvPr>
            <p:extLst>
              <p:ext uri="{D42A27DB-BD31-4B8C-83A1-F6EECF244321}">
                <p14:modId xmlns:p14="http://schemas.microsoft.com/office/powerpoint/2010/main" val="117935539"/>
              </p:ext>
            </p:extLst>
          </p:nvPr>
        </p:nvGraphicFramePr>
        <p:xfrm>
          <a:off x="1641513" y="2045171"/>
          <a:ext cx="9945859" cy="3445668"/>
        </p:xfrm>
        <a:graphic>
          <a:graphicData uri="http://schemas.openxmlformats.org/drawingml/2006/table">
            <a:tbl>
              <a:tblPr firstRow="1" firstCol="1" bandRow="1">
                <a:tableStyleId>{5C22544A-7EE6-4342-B048-85BDC9FD1C3A}</a:tableStyleId>
              </a:tblPr>
              <a:tblGrid>
                <a:gridCol w="760164">
                  <a:extLst>
                    <a:ext uri="{9D8B030D-6E8A-4147-A177-3AD203B41FA5}">
                      <a16:colId xmlns:a16="http://schemas.microsoft.com/office/drawing/2014/main" val="2337927777"/>
                    </a:ext>
                  </a:extLst>
                </a:gridCol>
                <a:gridCol w="1294696">
                  <a:extLst>
                    <a:ext uri="{9D8B030D-6E8A-4147-A177-3AD203B41FA5}">
                      <a16:colId xmlns:a16="http://schemas.microsoft.com/office/drawing/2014/main" val="3119542391"/>
                    </a:ext>
                  </a:extLst>
                </a:gridCol>
                <a:gridCol w="727710">
                  <a:extLst>
                    <a:ext uri="{9D8B030D-6E8A-4147-A177-3AD203B41FA5}">
                      <a16:colId xmlns:a16="http://schemas.microsoft.com/office/drawing/2014/main" val="3722106487"/>
                    </a:ext>
                  </a:extLst>
                </a:gridCol>
                <a:gridCol w="940606">
                  <a:extLst>
                    <a:ext uri="{9D8B030D-6E8A-4147-A177-3AD203B41FA5}">
                      <a16:colId xmlns:a16="http://schemas.microsoft.com/office/drawing/2014/main" val="3149872992"/>
                    </a:ext>
                  </a:extLst>
                </a:gridCol>
                <a:gridCol w="727710">
                  <a:extLst>
                    <a:ext uri="{9D8B030D-6E8A-4147-A177-3AD203B41FA5}">
                      <a16:colId xmlns:a16="http://schemas.microsoft.com/office/drawing/2014/main" val="2300493948"/>
                    </a:ext>
                  </a:extLst>
                </a:gridCol>
                <a:gridCol w="1045210">
                  <a:extLst>
                    <a:ext uri="{9D8B030D-6E8A-4147-A177-3AD203B41FA5}">
                      <a16:colId xmlns:a16="http://schemas.microsoft.com/office/drawing/2014/main" val="3940163942"/>
                    </a:ext>
                  </a:extLst>
                </a:gridCol>
                <a:gridCol w="727710">
                  <a:extLst>
                    <a:ext uri="{9D8B030D-6E8A-4147-A177-3AD203B41FA5}">
                      <a16:colId xmlns:a16="http://schemas.microsoft.com/office/drawing/2014/main" val="851222956"/>
                    </a:ext>
                  </a:extLst>
                </a:gridCol>
                <a:gridCol w="1045210">
                  <a:extLst>
                    <a:ext uri="{9D8B030D-6E8A-4147-A177-3AD203B41FA5}">
                      <a16:colId xmlns:a16="http://schemas.microsoft.com/office/drawing/2014/main" val="1365563036"/>
                    </a:ext>
                  </a:extLst>
                </a:gridCol>
                <a:gridCol w="727710">
                  <a:extLst>
                    <a:ext uri="{9D8B030D-6E8A-4147-A177-3AD203B41FA5}">
                      <a16:colId xmlns:a16="http://schemas.microsoft.com/office/drawing/2014/main" val="3776296466"/>
                    </a:ext>
                  </a:extLst>
                </a:gridCol>
                <a:gridCol w="1122998">
                  <a:extLst>
                    <a:ext uri="{9D8B030D-6E8A-4147-A177-3AD203B41FA5}">
                      <a16:colId xmlns:a16="http://schemas.microsoft.com/office/drawing/2014/main" val="3403590709"/>
                    </a:ext>
                  </a:extLst>
                </a:gridCol>
                <a:gridCol w="826135">
                  <a:extLst>
                    <a:ext uri="{9D8B030D-6E8A-4147-A177-3AD203B41FA5}">
                      <a16:colId xmlns:a16="http://schemas.microsoft.com/office/drawing/2014/main" val="1369008297"/>
                    </a:ext>
                  </a:extLst>
                </a:gridCol>
              </a:tblGrid>
              <a:tr h="0">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Rank</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2001-05</a:t>
                      </a: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No.</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r>
                        <a:rPr lang="en-CA" sz="1400" kern="0" dirty="0">
                          <a:effectLst/>
                          <a:latin typeface="Arial" panose="020B0604020202020204" pitchFamily="34" charset="0"/>
                          <a:cs typeface="Arial" panose="020B0604020202020204" pitchFamily="34" charset="0"/>
                        </a:rPr>
                        <a:t> </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2006-10</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No.</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r>
                        <a:rPr lang="en-CA" sz="1400" kern="0" dirty="0">
                          <a:effectLst/>
                          <a:latin typeface="Arial" panose="020B0604020202020204" pitchFamily="34" charset="0"/>
                          <a:cs typeface="Arial" panose="020B0604020202020204" pitchFamily="34" charset="0"/>
                        </a:rPr>
                        <a:t> </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2011-015</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No.</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r>
                        <a:rPr lang="en-CA" sz="1400" kern="0" dirty="0">
                          <a:effectLst/>
                          <a:latin typeface="Arial" panose="020B0604020202020204" pitchFamily="34" charset="0"/>
                          <a:cs typeface="Arial" panose="020B0604020202020204" pitchFamily="34" charset="0"/>
                        </a:rPr>
                        <a:t> </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2016-20</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No.</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r>
                        <a:rPr lang="en-CA" sz="1400" kern="0" dirty="0">
                          <a:effectLst/>
                          <a:latin typeface="Arial" panose="020B0604020202020204" pitchFamily="34" charset="0"/>
                          <a:cs typeface="Arial" panose="020B0604020202020204" pitchFamily="34" charset="0"/>
                        </a:rPr>
                        <a:t> </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2021-24</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No.</a:t>
                      </a:r>
                    </a:p>
                    <a:p>
                      <a:pPr>
                        <a:lnSpc>
                          <a:spcPct val="107000"/>
                        </a:lnSpc>
                        <a:spcAft>
                          <a:spcPts val="800"/>
                        </a:spcAft>
                        <a:buNone/>
                      </a:pPr>
                      <a:endParaRPr lang="en-CA" sz="1400" kern="0" dirty="0">
                        <a:effectLst/>
                        <a:latin typeface="Arial" panose="020B0604020202020204" pitchFamily="34" charset="0"/>
                        <a:cs typeface="Arial" panose="020B0604020202020204" pitchFamily="34" charset="0"/>
                      </a:endParaRPr>
                    </a:p>
                    <a:p>
                      <a:pPr>
                        <a:lnSpc>
                          <a:spcPct val="107000"/>
                        </a:lnSpc>
                        <a:spcAft>
                          <a:spcPts val="800"/>
                        </a:spcAft>
                        <a:buNone/>
                      </a:pPr>
                      <a:r>
                        <a:rPr lang="en-CA" sz="1400" kern="0" dirty="0">
                          <a:effectLst/>
                          <a:latin typeface="Arial" panose="020B0604020202020204" pitchFamily="34" charset="0"/>
                          <a:cs typeface="Arial" panose="020B0604020202020204" pitchFamily="34" charset="0"/>
                        </a:rPr>
                        <a:t> </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17061900"/>
                  </a:ext>
                </a:extLst>
              </a:tr>
              <a:tr h="367742">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1</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dirty="0">
                          <a:effectLst/>
                          <a:latin typeface="Arial" panose="020B0604020202020204" pitchFamily="34" charset="0"/>
                          <a:cs typeface="Arial" panose="020B0604020202020204" pitchFamily="34" charset="0"/>
                        </a:rPr>
                        <a:t>China*</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1,600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China*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7,180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China*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7,145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India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10,570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India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36,120</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69665448"/>
                  </a:ext>
                </a:extLst>
              </a:tr>
              <a:tr h="367742">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2</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UK**</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1,110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Korea****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3,065</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Philippines</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3,855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China*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9,500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Philippines</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13,945</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96246860"/>
                  </a:ext>
                </a:extLst>
              </a:tr>
              <a:tr h="367742">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3</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USA***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1,340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UK**</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2,775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UK**</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1,965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Philippines</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7,110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China*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5,900</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61499528"/>
                  </a:ext>
                </a:extLst>
              </a:tr>
              <a:tr h="367742">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4</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Jordan</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545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USA***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2,105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India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1,925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Syria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5,755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Nigeria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5,630</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62463736"/>
                  </a:ext>
                </a:extLst>
              </a:tr>
              <a:tr h="367742">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Egypt</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525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Iran</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1,690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Vietnam</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1,210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Nigeria</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2,720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Afghanistan</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3,740</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55728618"/>
                  </a:ext>
                </a:extLst>
              </a:tr>
              <a:tr h="367742">
                <a:tc gridSpan="2">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Total, Top 5 Countries</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CA"/>
                    </a:p>
                  </a:txBody>
                  <a:tcPr/>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5,120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16,815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16,100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35,655</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65,335</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48044606"/>
                  </a:ext>
                </a:extLst>
              </a:tr>
              <a:tr h="367742">
                <a:tc gridSpan="2">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Atlantic Canada Total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CA"/>
                    </a:p>
                  </a:txBody>
                  <a:tcPr/>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15,610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32,080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35,630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a:effectLst/>
                          <a:latin typeface="Arial" panose="020B0604020202020204" pitchFamily="34" charset="0"/>
                          <a:cs typeface="Arial" panose="020B0604020202020204" pitchFamily="34" charset="0"/>
                        </a:rPr>
                        <a:t>66,190</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800"/>
                        </a:spcAft>
                        <a:buNone/>
                      </a:pPr>
                      <a:r>
                        <a:rPr lang="en-CA" sz="1400" kern="0">
                          <a:effectLst/>
                          <a:latin typeface="Arial" panose="020B0604020202020204" pitchFamily="34" charset="0"/>
                          <a:cs typeface="Arial" panose="020B0604020202020204" pitchFamily="34" charset="0"/>
                        </a:rPr>
                        <a:t> </a:t>
                      </a:r>
                      <a:endParaRPr lang="en-CA"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buNone/>
                      </a:pPr>
                      <a:r>
                        <a:rPr lang="en-CA" sz="1400" kern="0" dirty="0">
                          <a:effectLst/>
                          <a:latin typeface="Arial" panose="020B0604020202020204" pitchFamily="34" charset="0"/>
                          <a:cs typeface="Arial" panose="020B0604020202020204" pitchFamily="34" charset="0"/>
                        </a:rPr>
                        <a:t>120,080</a:t>
                      </a:r>
                      <a:endParaRPr lang="en-CA"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58773911"/>
                  </a:ext>
                </a:extLst>
              </a:tr>
            </a:tbl>
          </a:graphicData>
        </a:graphic>
      </p:graphicFrame>
    </p:spTree>
    <p:extLst>
      <p:ext uri="{BB962C8B-B14F-4D97-AF65-F5344CB8AC3E}">
        <p14:creationId xmlns:p14="http://schemas.microsoft.com/office/powerpoint/2010/main" val="33244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9E1D-7538-0775-DFB8-4B5AE635F258}"/>
              </a:ext>
            </a:extLst>
          </p:cNvPr>
          <p:cNvSpPr>
            <a:spLocks noGrp="1"/>
          </p:cNvSpPr>
          <p:nvPr>
            <p:ph type="title"/>
          </p:nvPr>
        </p:nvSpPr>
        <p:spPr>
          <a:xfrm>
            <a:off x="661930" y="1355075"/>
            <a:ext cx="10515600" cy="806928"/>
          </a:xfrm>
        </p:spPr>
        <p:txBody>
          <a:bodyPr>
            <a:normAutofit/>
          </a:bodyPr>
          <a:lstStyle/>
          <a:p>
            <a:r>
              <a:rPr lang="en-CA" sz="3600" dirty="0"/>
              <a:t>Retention rates – TRs vs PRs</a:t>
            </a:r>
          </a:p>
        </p:txBody>
      </p:sp>
      <p:sp>
        <p:nvSpPr>
          <p:cNvPr id="3" name="Content Placeholder 2">
            <a:extLst>
              <a:ext uri="{FF2B5EF4-FFF2-40B4-BE49-F238E27FC236}">
                <a16:creationId xmlns:a16="http://schemas.microsoft.com/office/drawing/2014/main" id="{3C1160BE-6F73-13D4-8BE9-803869A81050}"/>
              </a:ext>
            </a:extLst>
          </p:cNvPr>
          <p:cNvSpPr>
            <a:spLocks noGrp="1"/>
          </p:cNvSpPr>
          <p:nvPr>
            <p:ph idx="1"/>
          </p:nvPr>
        </p:nvSpPr>
        <p:spPr>
          <a:xfrm>
            <a:off x="838200" y="2211942"/>
            <a:ext cx="10515600" cy="4351338"/>
          </a:xfrm>
        </p:spPr>
        <p:txBody>
          <a:bodyPr/>
          <a:lstStyle/>
          <a:p>
            <a:r>
              <a:rPr lang="en-CA" dirty="0"/>
              <a:t>Former TRs tend to stay longer than PRs</a:t>
            </a:r>
          </a:p>
          <a:p>
            <a:pPr lvl="1"/>
            <a:r>
              <a:rPr lang="en-CA" dirty="0"/>
              <a:t>Have better language skills</a:t>
            </a:r>
          </a:p>
          <a:p>
            <a:pPr lvl="1"/>
            <a:r>
              <a:rPr lang="en-CA" dirty="0"/>
              <a:t>Have better adaptation skills</a:t>
            </a:r>
          </a:p>
          <a:p>
            <a:pPr lvl="1"/>
            <a:r>
              <a:rPr lang="en-CA" dirty="0"/>
              <a:t>Have better local integration skills</a:t>
            </a:r>
          </a:p>
        </p:txBody>
      </p:sp>
      <p:graphicFrame>
        <p:nvGraphicFramePr>
          <p:cNvPr id="7" name="Content Placeholder 3">
            <a:extLst>
              <a:ext uri="{FF2B5EF4-FFF2-40B4-BE49-F238E27FC236}">
                <a16:creationId xmlns:a16="http://schemas.microsoft.com/office/drawing/2014/main" id="{ED4AFBAC-5F5B-CC16-ADB5-E9A9CB0AFA56}"/>
              </a:ext>
            </a:extLst>
          </p:cNvPr>
          <p:cNvGraphicFramePr>
            <a:graphicFrameLocks/>
          </p:cNvGraphicFramePr>
          <p:nvPr/>
        </p:nvGraphicFramePr>
        <p:xfrm>
          <a:off x="7513504" y="2112064"/>
          <a:ext cx="3840296" cy="4029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03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9FCF620C9C194C8AE3369063EEC88A" ma:contentTypeVersion="18" ma:contentTypeDescription="Create a new document." ma:contentTypeScope="" ma:versionID="00f6471f1abfe6bf7c7f30e43359b155">
  <xsd:schema xmlns:xsd="http://www.w3.org/2001/XMLSchema" xmlns:xs="http://www.w3.org/2001/XMLSchema" xmlns:p="http://schemas.microsoft.com/office/2006/metadata/properties" xmlns:ns3="219cc536-ac23-449d-9f79-8af71c37f0e6" xmlns:ns4="4b32b8d0-ffd4-46a4-8cb0-c706b7ec7a45" targetNamespace="http://schemas.microsoft.com/office/2006/metadata/properties" ma:root="true" ma:fieldsID="9ddcd5b632471fb840849c539be7a0c2" ns3:_="" ns4:_="">
    <xsd:import namespace="219cc536-ac23-449d-9f79-8af71c37f0e6"/>
    <xsd:import namespace="4b32b8d0-ffd4-46a4-8cb0-c706b7ec7a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cc536-ac23-449d-9f79-8af71c37f0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32b8d0-ffd4-46a4-8cb0-c706b7ec7a45"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b32b8d0-ffd4-46a4-8cb0-c706b7ec7a45" xsi:nil="true"/>
  </documentManagement>
</p:properties>
</file>

<file path=customXml/itemProps1.xml><?xml version="1.0" encoding="utf-8"?>
<ds:datastoreItem xmlns:ds="http://schemas.openxmlformats.org/officeDocument/2006/customXml" ds:itemID="{FB8523B5-DA59-44C5-B53F-87360EB6C8D2}">
  <ds:schemaRefs>
    <ds:schemaRef ds:uri="http://schemas.microsoft.com/sharepoint/v3/contenttype/forms"/>
  </ds:schemaRefs>
</ds:datastoreItem>
</file>

<file path=customXml/itemProps2.xml><?xml version="1.0" encoding="utf-8"?>
<ds:datastoreItem xmlns:ds="http://schemas.openxmlformats.org/officeDocument/2006/customXml" ds:itemID="{24FCB8B6-C034-4FEB-AB49-15223E386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cc536-ac23-449d-9f79-8af71c37f0e6"/>
    <ds:schemaRef ds:uri="4b32b8d0-ffd4-46a4-8cb0-c706b7ec7a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F89221-210A-4A62-9B84-6A694DA7C088}">
  <ds:schemaRefs>
    <ds:schemaRef ds:uri="http://www.w3.org/XML/1998/namespac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purl.org/dc/dcmitype/"/>
    <ds:schemaRef ds:uri="http://schemas.microsoft.com/office/2006/documentManagement/types"/>
    <ds:schemaRef ds:uri="4b32b8d0-ffd4-46a4-8cb0-c706b7ec7a45"/>
    <ds:schemaRef ds:uri="219cc536-ac23-449d-9f79-8af71c37f0e6"/>
  </ds:schemaRefs>
</ds:datastoreItem>
</file>

<file path=docProps/app.xml><?xml version="1.0" encoding="utf-8"?>
<Properties xmlns="http://schemas.openxmlformats.org/officeDocument/2006/extended-properties" xmlns:vt="http://schemas.openxmlformats.org/officeDocument/2006/docPropsVTypes">
  <TotalTime>9987</TotalTime>
  <Words>2606</Words>
  <Application>Microsoft Office PowerPoint</Application>
  <PresentationFormat>Widescreen</PresentationFormat>
  <Paragraphs>353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Raleway ExtraBold</vt:lpstr>
      <vt:lpstr>Office Theme</vt:lpstr>
      <vt:lpstr>PowerPoint Presentation</vt:lpstr>
      <vt:lpstr>PowerPoint Presentation</vt:lpstr>
      <vt:lpstr>PowerPoint Presentation</vt:lpstr>
      <vt:lpstr>Some Demographic Trends</vt:lpstr>
      <vt:lpstr>Immigration overview</vt:lpstr>
      <vt:lpstr>PowerPoint Presentation</vt:lpstr>
      <vt:lpstr>PowerPoint Presentation</vt:lpstr>
      <vt:lpstr>PowerPoint Presentation</vt:lpstr>
      <vt:lpstr>Retention rates – TRs vs PRs</vt:lpstr>
      <vt:lpstr>Retention rates among PRs</vt:lpstr>
      <vt:lpstr>PowerPoint Presentation</vt:lpstr>
      <vt:lpstr>PowerPoint Presentation</vt:lpstr>
      <vt:lpstr>PowerPoint Presentation</vt:lpstr>
      <vt:lpstr>PowerPoint Presentation</vt:lpstr>
      <vt:lpstr>Training, Education, Experience and Responsibility (TEER) level classification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SMU Branding</dc:creator>
  <cp:lastModifiedBy>Ather Akbari</cp:lastModifiedBy>
  <cp:revision>381</cp:revision>
  <cp:lastPrinted>2026-03-13T09:35:11Z</cp:lastPrinted>
  <dcterms:created xsi:type="dcterms:W3CDTF">2025-04-09T18:40:19Z</dcterms:created>
  <dcterms:modified xsi:type="dcterms:W3CDTF">2026-03-14T09:44:43Z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0x010100559FCF620C9C194C8AE3369063EEC88A</vt:lpwstr>
  </property>
</Properties>
</file>