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22B_10F3A9EB.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236_C39E42AE.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3" r:id="rId4"/>
    <p:sldMasterId id="2147483795" r:id="rId5"/>
  </p:sldMasterIdLst>
  <p:notesMasterIdLst>
    <p:notesMasterId r:id="rId26"/>
  </p:notesMasterIdLst>
  <p:handoutMasterIdLst>
    <p:handoutMasterId r:id="rId27"/>
  </p:handoutMasterIdLst>
  <p:sldIdLst>
    <p:sldId id="290" r:id="rId6"/>
    <p:sldId id="552" r:id="rId7"/>
    <p:sldId id="553" r:id="rId8"/>
    <p:sldId id="483" r:id="rId9"/>
    <p:sldId id="411" r:id="rId10"/>
    <p:sldId id="557" r:id="rId11"/>
    <p:sldId id="541" r:id="rId12"/>
    <p:sldId id="554" r:id="rId13"/>
    <p:sldId id="555" r:id="rId14"/>
    <p:sldId id="556" r:id="rId15"/>
    <p:sldId id="567" r:id="rId16"/>
    <p:sldId id="542" r:id="rId17"/>
    <p:sldId id="545" r:id="rId18"/>
    <p:sldId id="558" r:id="rId19"/>
    <p:sldId id="560" r:id="rId20"/>
    <p:sldId id="559" r:id="rId21"/>
    <p:sldId id="561" r:id="rId22"/>
    <p:sldId id="566" r:id="rId23"/>
    <p:sldId id="570" r:id="rId24"/>
    <p:sldId id="475" r:id="rId25"/>
  </p:sldIdLst>
  <p:sldSz cx="12192000" cy="6858000"/>
  <p:notesSz cx="7010400" cy="9296400"/>
  <p:embeddedFontLst>
    <p:embeddedFont>
      <p:font typeface="Noto Sans" panose="020B0502040504020204" pitchFamily="34" charset="0"/>
      <p:regular r:id="rId28"/>
      <p:bold r:id="rId29"/>
      <p:italic r:id="rId30"/>
      <p:boldItalic r:id="rId31"/>
    </p:embeddedFont>
    <p:embeddedFont>
      <p:font typeface="Raleway" pitchFamily="2" charset="0"/>
      <p:regular r:id="rId32"/>
      <p:bold r:id="rId33"/>
      <p:italic r:id="rId34"/>
      <p:boldItalic r:id="rId35"/>
    </p:embeddedFont>
    <p:embeddedFont>
      <p:font typeface="Raleway ExtraBold" pitchFamily="2" charset="0"/>
      <p:bold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14966C77-95E5-1E49-B131-2F9202CDF0C1}">
          <p14:sldIdLst>
            <p14:sldId id="290"/>
          </p14:sldIdLst>
        </p14:section>
        <p14:section name="Presentation" id="{9C487E9F-D4EB-EB42-B385-3CDF030F4242}">
          <p14:sldIdLst>
            <p14:sldId id="552"/>
            <p14:sldId id="553"/>
            <p14:sldId id="483"/>
            <p14:sldId id="411"/>
            <p14:sldId id="557"/>
            <p14:sldId id="541"/>
            <p14:sldId id="554"/>
            <p14:sldId id="555"/>
            <p14:sldId id="556"/>
            <p14:sldId id="567"/>
            <p14:sldId id="542"/>
            <p14:sldId id="545"/>
            <p14:sldId id="558"/>
            <p14:sldId id="560"/>
            <p14:sldId id="559"/>
            <p14:sldId id="561"/>
            <p14:sldId id="566"/>
            <p14:sldId id="570"/>
            <p14:sldId id="4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83934F-2BC0-1588-E986-F9EF5995AB8B}" name="Margaret Murphy" initials="MM" userId="S::Margaret.Murphy@smu.ca::1c5a68ef-e9f5-4d75-aa17-d402a31635af" providerId="AD"/>
  <p188:author id="{5E64CEA1-22F8-CAC2-8C53-7A5AFD60CC4A}" name="Ather Akbari" initials="AA" userId="S::ather.akbari@smu.ca::b257d6ec-5387-4bab-9b6c-16a4ceb7fdb8" providerId="AD"/>
  <p188:author id="{D79F8BE3-B503-55B1-C2C3-4870E081325C}" name="Nadine LaRoche" initials="NL" userId="S::nadine.laroche@smu.ca::c7099506-2b9b-4cb9-a512-27782df0d0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04"/>
    <a:srgbClr val="9D2235"/>
    <a:srgbClr val="00A2C7"/>
    <a:srgbClr val="5F0A3E"/>
    <a:srgbClr val="EEDC00"/>
    <a:srgbClr val="72A300"/>
    <a:srgbClr val="FF6A14"/>
    <a:srgbClr val="612141"/>
    <a:srgbClr val="911330"/>
    <a:srgbClr val="2B2E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28CC4E-79A5-4CF8-A656-0C556CA6D636}" v="1" dt="2026-03-10T18:03:32.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937" autoAdjust="0"/>
  </p:normalViewPr>
  <p:slideViewPr>
    <p:cSldViewPr snapToGrid="0">
      <p:cViewPr varScale="1">
        <p:scale>
          <a:sx n="53" d="100"/>
          <a:sy n="53" d="100"/>
        </p:scale>
        <p:origin x="1140" y="44"/>
      </p:cViewPr>
      <p:guideLst/>
    </p:cSldViewPr>
  </p:slid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7.fntdata"/><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'1996-2024 AC Popln'!$A$3</c:f>
              <c:strCache>
                <c:ptCount val="1"/>
                <c:pt idx="0">
                  <c:v>Newfoundland and Labrador</c:v>
                </c:pt>
              </c:strCache>
            </c:strRef>
          </c:tx>
          <c:spPr>
            <a:solidFill>
              <a:srgbClr val="92D050"/>
            </a:solidFill>
            <a:ln>
              <a:noFill/>
            </a:ln>
            <a:effectLst/>
          </c:spPr>
          <c:invertIfNegative val="0"/>
          <c:cat>
            <c:strRef>
              <c:f>'1996-2024 AC Popln'!$B$2:$AD$2</c:f>
              <c:strCache>
                <c:ptCount val="2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pt idx="28">
                  <c:v>2024</c:v>
                </c:pt>
              </c:strCache>
            </c:strRef>
          </c:cat>
          <c:val>
            <c:numRef>
              <c:f>'1996-2024 AC Popln'!$B$3:$AD$3</c:f>
              <c:numCache>
                <c:formatCode>#,##0</c:formatCode>
                <c:ptCount val="29"/>
                <c:pt idx="0">
                  <c:v>557281</c:v>
                </c:pt>
                <c:pt idx="1">
                  <c:v>547639</c:v>
                </c:pt>
                <c:pt idx="2">
                  <c:v>537908</c:v>
                </c:pt>
                <c:pt idx="3">
                  <c:v>532246</c:v>
                </c:pt>
                <c:pt idx="4">
                  <c:v>526732</c:v>
                </c:pt>
                <c:pt idx="5">
                  <c:v>521583</c:v>
                </c:pt>
                <c:pt idx="6">
                  <c:v>519387</c:v>
                </c:pt>
                <c:pt idx="7">
                  <c:v>518718</c:v>
                </c:pt>
                <c:pt idx="8">
                  <c:v>516863</c:v>
                </c:pt>
                <c:pt idx="9">
                  <c:v>513725</c:v>
                </c:pt>
                <c:pt idx="10">
                  <c:v>510325</c:v>
                </c:pt>
                <c:pt idx="11">
                  <c:v>510256</c:v>
                </c:pt>
                <c:pt idx="12">
                  <c:v>513425</c:v>
                </c:pt>
                <c:pt idx="13">
                  <c:v>518975</c:v>
                </c:pt>
                <c:pt idx="14">
                  <c:v>522861</c:v>
                </c:pt>
                <c:pt idx="15">
                  <c:v>525845</c:v>
                </c:pt>
                <c:pt idx="16">
                  <c:v>527065</c:v>
                </c:pt>
                <c:pt idx="17">
                  <c:v>527948</c:v>
                </c:pt>
                <c:pt idx="18">
                  <c:v>528266</c:v>
                </c:pt>
                <c:pt idx="19">
                  <c:v>528843</c:v>
                </c:pt>
                <c:pt idx="20">
                  <c:v>530368</c:v>
                </c:pt>
                <c:pt idx="21">
                  <c:v>530153</c:v>
                </c:pt>
                <c:pt idx="22">
                  <c:v>528926</c:v>
                </c:pt>
                <c:pt idx="23">
                  <c:v>528442</c:v>
                </c:pt>
                <c:pt idx="24">
                  <c:v>526046</c:v>
                </c:pt>
                <c:pt idx="25">
                  <c:v>528302</c:v>
                </c:pt>
                <c:pt idx="26">
                  <c:v>533409</c:v>
                </c:pt>
                <c:pt idx="27">
                  <c:v>541000</c:v>
                </c:pt>
                <c:pt idx="28">
                  <c:v>545880</c:v>
                </c:pt>
              </c:numCache>
            </c:numRef>
          </c:val>
          <c:extLst>
            <c:ext xmlns:c16="http://schemas.microsoft.com/office/drawing/2014/chart" uri="{C3380CC4-5D6E-409C-BE32-E72D297353CC}">
              <c16:uniqueId val="{00000000-558C-45B2-A81F-9B344EC50607}"/>
            </c:ext>
          </c:extLst>
        </c:ser>
        <c:ser>
          <c:idx val="1"/>
          <c:order val="1"/>
          <c:tx>
            <c:strRef>
              <c:f>'1996-2024 AC Popln'!$A$4</c:f>
              <c:strCache>
                <c:ptCount val="1"/>
                <c:pt idx="0">
                  <c:v>Prince Edward Island</c:v>
                </c:pt>
              </c:strCache>
            </c:strRef>
          </c:tx>
          <c:spPr>
            <a:solidFill>
              <a:srgbClr val="FF0000"/>
            </a:solidFill>
            <a:ln>
              <a:noFill/>
            </a:ln>
            <a:effectLst/>
          </c:spPr>
          <c:invertIfNegative val="0"/>
          <c:cat>
            <c:strRef>
              <c:f>'1996-2024 AC Popln'!$B$2:$AD$2</c:f>
              <c:strCache>
                <c:ptCount val="2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pt idx="28">
                  <c:v>2024</c:v>
                </c:pt>
              </c:strCache>
            </c:strRef>
          </c:cat>
          <c:val>
            <c:numRef>
              <c:f>'1996-2024 AC Popln'!$B$4:$AD$4</c:f>
              <c:numCache>
                <c:formatCode>#,##0</c:formatCode>
                <c:ptCount val="29"/>
                <c:pt idx="0">
                  <c:v>136004</c:v>
                </c:pt>
                <c:pt idx="1">
                  <c:v>136165</c:v>
                </c:pt>
                <c:pt idx="2">
                  <c:v>135908</c:v>
                </c:pt>
                <c:pt idx="3">
                  <c:v>136424</c:v>
                </c:pt>
                <c:pt idx="4">
                  <c:v>136400</c:v>
                </c:pt>
                <c:pt idx="5">
                  <c:v>136876</c:v>
                </c:pt>
                <c:pt idx="6">
                  <c:v>137082</c:v>
                </c:pt>
                <c:pt idx="7">
                  <c:v>137430</c:v>
                </c:pt>
                <c:pt idx="8">
                  <c:v>137697</c:v>
                </c:pt>
                <c:pt idx="9">
                  <c:v>138133</c:v>
                </c:pt>
                <c:pt idx="10">
                  <c:v>137898</c:v>
                </c:pt>
                <c:pt idx="11">
                  <c:v>138020</c:v>
                </c:pt>
                <c:pt idx="12">
                  <c:v>139448</c:v>
                </c:pt>
                <c:pt idx="13">
                  <c:v>140596</c:v>
                </c:pt>
                <c:pt idx="14">
                  <c:v>142725</c:v>
                </c:pt>
                <c:pt idx="15">
                  <c:v>144283</c:v>
                </c:pt>
                <c:pt idx="16">
                  <c:v>144396</c:v>
                </c:pt>
                <c:pt idx="17">
                  <c:v>143943</c:v>
                </c:pt>
                <c:pt idx="18">
                  <c:v>144342</c:v>
                </c:pt>
                <c:pt idx="19">
                  <c:v>144949</c:v>
                </c:pt>
                <c:pt idx="20">
                  <c:v>147699</c:v>
                </c:pt>
                <c:pt idx="21">
                  <c:v>150595</c:v>
                </c:pt>
                <c:pt idx="22">
                  <c:v>153906</c:v>
                </c:pt>
                <c:pt idx="23">
                  <c:v>157025</c:v>
                </c:pt>
                <c:pt idx="24">
                  <c:v>159179</c:v>
                </c:pt>
                <c:pt idx="25">
                  <c:v>163728</c:v>
                </c:pt>
                <c:pt idx="26">
                  <c:v>169032</c:v>
                </c:pt>
                <c:pt idx="27">
                  <c:v>175871</c:v>
                </c:pt>
                <c:pt idx="28">
                  <c:v>179301</c:v>
                </c:pt>
              </c:numCache>
            </c:numRef>
          </c:val>
          <c:extLst>
            <c:ext xmlns:c16="http://schemas.microsoft.com/office/drawing/2014/chart" uri="{C3380CC4-5D6E-409C-BE32-E72D297353CC}">
              <c16:uniqueId val="{00000001-558C-45B2-A81F-9B344EC50607}"/>
            </c:ext>
          </c:extLst>
        </c:ser>
        <c:ser>
          <c:idx val="2"/>
          <c:order val="2"/>
          <c:tx>
            <c:strRef>
              <c:f>'1996-2024 AC Popln'!$A$5</c:f>
              <c:strCache>
                <c:ptCount val="1"/>
                <c:pt idx="0">
                  <c:v>Nova Scotia</c:v>
                </c:pt>
              </c:strCache>
            </c:strRef>
          </c:tx>
          <c:spPr>
            <a:solidFill>
              <a:srgbClr val="00B0F0"/>
            </a:solidFill>
            <a:ln>
              <a:noFill/>
            </a:ln>
            <a:effectLst/>
          </c:spPr>
          <c:invertIfNegative val="0"/>
          <c:cat>
            <c:strRef>
              <c:f>'1996-2024 AC Popln'!$B$2:$AD$2</c:f>
              <c:strCache>
                <c:ptCount val="2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pt idx="28">
                  <c:v>2024</c:v>
                </c:pt>
              </c:strCache>
            </c:strRef>
          </c:cat>
          <c:val>
            <c:numRef>
              <c:f>'1996-2024 AC Popln'!$B$5:$AD$5</c:f>
              <c:numCache>
                <c:formatCode>#,##0</c:formatCode>
                <c:ptCount val="29"/>
                <c:pt idx="0">
                  <c:v>932276</c:v>
                </c:pt>
                <c:pt idx="1">
                  <c:v>932735</c:v>
                </c:pt>
                <c:pt idx="2">
                  <c:v>932740</c:v>
                </c:pt>
                <c:pt idx="3">
                  <c:v>935941</c:v>
                </c:pt>
                <c:pt idx="4">
                  <c:v>934459</c:v>
                </c:pt>
                <c:pt idx="5">
                  <c:v>933318</c:v>
                </c:pt>
                <c:pt idx="6">
                  <c:v>935959</c:v>
                </c:pt>
                <c:pt idx="7">
                  <c:v>938744</c:v>
                </c:pt>
                <c:pt idx="8">
                  <c:v>939855</c:v>
                </c:pt>
                <c:pt idx="9">
                  <c:v>938755</c:v>
                </c:pt>
                <c:pt idx="10">
                  <c:v>937060</c:v>
                </c:pt>
                <c:pt idx="11">
                  <c:v>935433</c:v>
                </c:pt>
                <c:pt idx="12">
                  <c:v>937108</c:v>
                </c:pt>
                <c:pt idx="13">
                  <c:v>940558</c:v>
                </c:pt>
                <c:pt idx="14">
                  <c:v>944201</c:v>
                </c:pt>
                <c:pt idx="15">
                  <c:v>944645</c:v>
                </c:pt>
                <c:pt idx="16">
                  <c:v>942829</c:v>
                </c:pt>
                <c:pt idx="17">
                  <c:v>939442</c:v>
                </c:pt>
                <c:pt idx="18">
                  <c:v>938157</c:v>
                </c:pt>
                <c:pt idx="19">
                  <c:v>938914</c:v>
                </c:pt>
                <c:pt idx="20">
                  <c:v>946623</c:v>
                </c:pt>
                <c:pt idx="21">
                  <c:v>956074</c:v>
                </c:pt>
                <c:pt idx="22">
                  <c:v>967578</c:v>
                </c:pt>
                <c:pt idx="23">
                  <c:v>982592</c:v>
                </c:pt>
                <c:pt idx="24">
                  <c:v>989154</c:v>
                </c:pt>
                <c:pt idx="25">
                  <c:v>1006758</c:v>
                </c:pt>
                <c:pt idx="26">
                  <c:v>1035163</c:v>
                </c:pt>
                <c:pt idx="27">
                  <c:v>1064297</c:v>
                </c:pt>
                <c:pt idx="28">
                  <c:v>1079676</c:v>
                </c:pt>
              </c:numCache>
            </c:numRef>
          </c:val>
          <c:extLst>
            <c:ext xmlns:c16="http://schemas.microsoft.com/office/drawing/2014/chart" uri="{C3380CC4-5D6E-409C-BE32-E72D297353CC}">
              <c16:uniqueId val="{00000002-558C-45B2-A81F-9B344EC50607}"/>
            </c:ext>
          </c:extLst>
        </c:ser>
        <c:ser>
          <c:idx val="3"/>
          <c:order val="3"/>
          <c:tx>
            <c:strRef>
              <c:f>'1996-2024 AC Popln'!$A$6</c:f>
              <c:strCache>
                <c:ptCount val="1"/>
                <c:pt idx="0">
                  <c:v>New Brunswick</c:v>
                </c:pt>
              </c:strCache>
            </c:strRef>
          </c:tx>
          <c:spPr>
            <a:solidFill>
              <a:srgbClr val="7030A0"/>
            </a:solidFill>
            <a:ln>
              <a:noFill/>
            </a:ln>
            <a:effectLst/>
          </c:spPr>
          <c:invertIfNegative val="0"/>
          <c:cat>
            <c:strRef>
              <c:f>'1996-2024 AC Popln'!$B$2:$AD$2</c:f>
              <c:strCache>
                <c:ptCount val="2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pt idx="28">
                  <c:v>2024</c:v>
                </c:pt>
              </c:strCache>
            </c:strRef>
          </c:cat>
          <c:val>
            <c:numRef>
              <c:f>'1996-2024 AC Popln'!$B$6:$AD$6</c:f>
              <c:numCache>
                <c:formatCode>#,##0</c:formatCode>
                <c:ptCount val="29"/>
                <c:pt idx="0">
                  <c:v>752526</c:v>
                </c:pt>
                <c:pt idx="1">
                  <c:v>752248</c:v>
                </c:pt>
                <c:pt idx="2">
                  <c:v>750708</c:v>
                </c:pt>
                <c:pt idx="3">
                  <c:v>750643</c:v>
                </c:pt>
                <c:pt idx="4">
                  <c:v>750252</c:v>
                </c:pt>
                <c:pt idx="5">
                  <c:v>749298</c:v>
                </c:pt>
                <c:pt idx="6">
                  <c:v>749416</c:v>
                </c:pt>
                <c:pt idx="7">
                  <c:v>749467</c:v>
                </c:pt>
                <c:pt idx="8">
                  <c:v>749249</c:v>
                </c:pt>
                <c:pt idx="9">
                  <c:v>747674</c:v>
                </c:pt>
                <c:pt idx="10">
                  <c:v>744973</c:v>
                </c:pt>
                <c:pt idx="11">
                  <c:v>746136</c:v>
                </c:pt>
                <c:pt idx="12">
                  <c:v>747767</c:v>
                </c:pt>
                <c:pt idx="13">
                  <c:v>751066</c:v>
                </c:pt>
                <c:pt idx="14">
                  <c:v>754287</c:v>
                </c:pt>
                <c:pt idx="15">
                  <c:v>756187</c:v>
                </c:pt>
                <c:pt idx="16">
                  <c:v>758408</c:v>
                </c:pt>
                <c:pt idx="17">
                  <c:v>758379</c:v>
                </c:pt>
                <c:pt idx="18">
                  <c:v>759192</c:v>
                </c:pt>
                <c:pt idx="19">
                  <c:v>759971</c:v>
                </c:pt>
                <c:pt idx="20">
                  <c:v>764820</c:v>
                </c:pt>
                <c:pt idx="21">
                  <c:v>768029</c:v>
                </c:pt>
                <c:pt idx="22">
                  <c:v>772793</c:v>
                </c:pt>
                <c:pt idx="23">
                  <c:v>780907</c:v>
                </c:pt>
                <c:pt idx="24">
                  <c:v>783814</c:v>
                </c:pt>
                <c:pt idx="25">
                  <c:v>795732</c:v>
                </c:pt>
                <c:pt idx="26">
                  <c:v>817173</c:v>
                </c:pt>
                <c:pt idx="27">
                  <c:v>840578</c:v>
                </c:pt>
                <c:pt idx="28">
                  <c:v>857381</c:v>
                </c:pt>
              </c:numCache>
            </c:numRef>
          </c:val>
          <c:extLst>
            <c:ext xmlns:c16="http://schemas.microsoft.com/office/drawing/2014/chart" uri="{C3380CC4-5D6E-409C-BE32-E72D297353CC}">
              <c16:uniqueId val="{00000003-558C-45B2-A81F-9B344EC50607}"/>
            </c:ext>
          </c:extLst>
        </c:ser>
        <c:dLbls>
          <c:showLegendKey val="0"/>
          <c:showVal val="0"/>
          <c:showCatName val="0"/>
          <c:showSerName val="0"/>
          <c:showPercent val="0"/>
          <c:showBubbleSize val="0"/>
        </c:dLbls>
        <c:gapWidth val="150"/>
        <c:overlap val="100"/>
        <c:axId val="1083042399"/>
        <c:axId val="1083045279"/>
      </c:barChart>
      <c:catAx>
        <c:axId val="1083042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3045279"/>
        <c:crosses val="autoZero"/>
        <c:auto val="1"/>
        <c:lblAlgn val="ctr"/>
        <c:lblOffset val="100"/>
        <c:tickMarkSkip val="2"/>
        <c:noMultiLvlLbl val="0"/>
      </c:catAx>
      <c:valAx>
        <c:axId val="1083045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30423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Sheet1!$A$63</c:f>
              <c:strCache>
                <c:ptCount val="1"/>
                <c:pt idx="0">
                  <c:v>AC</c:v>
                </c:pt>
              </c:strCache>
            </c:strRef>
          </c:tx>
          <c:spPr>
            <a:ln w="28589" cap="rnd">
              <a:solidFill>
                <a:schemeClr val="accent1"/>
              </a:solidFill>
              <a:round/>
            </a:ln>
            <a:effectLst/>
          </c:spPr>
          <c:marker>
            <c:symbol val="none"/>
          </c:marker>
          <c:cat>
            <c:numRef>
              <c:f>Sheet1!$B$62:$Z$62</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Sheet1!$B$63:$Z$63</c:f>
              <c:numCache>
                <c:formatCode>General</c:formatCode>
                <c:ptCount val="25"/>
                <c:pt idx="0">
                  <c:v>5825</c:v>
                </c:pt>
                <c:pt idx="1">
                  <c:v>6970</c:v>
                </c:pt>
                <c:pt idx="2">
                  <c:v>8220</c:v>
                </c:pt>
                <c:pt idx="3">
                  <c:v>9300</c:v>
                </c:pt>
                <c:pt idx="4">
                  <c:v>9855</c:v>
                </c:pt>
                <c:pt idx="5">
                  <c:v>10070</c:v>
                </c:pt>
                <c:pt idx="6">
                  <c:v>10100</c:v>
                </c:pt>
                <c:pt idx="7">
                  <c:v>10480</c:v>
                </c:pt>
                <c:pt idx="8">
                  <c:v>10960</c:v>
                </c:pt>
                <c:pt idx="9">
                  <c:v>11785</c:v>
                </c:pt>
                <c:pt idx="10">
                  <c:v>13425</c:v>
                </c:pt>
                <c:pt idx="11">
                  <c:v>15335</c:v>
                </c:pt>
                <c:pt idx="12">
                  <c:v>17545</c:v>
                </c:pt>
                <c:pt idx="13">
                  <c:v>18980</c:v>
                </c:pt>
                <c:pt idx="14">
                  <c:v>19905</c:v>
                </c:pt>
                <c:pt idx="15">
                  <c:v>20685</c:v>
                </c:pt>
                <c:pt idx="16">
                  <c:v>22425</c:v>
                </c:pt>
                <c:pt idx="17">
                  <c:v>24705</c:v>
                </c:pt>
                <c:pt idx="18">
                  <c:v>29315</c:v>
                </c:pt>
                <c:pt idx="19">
                  <c:v>33790</c:v>
                </c:pt>
                <c:pt idx="20">
                  <c:v>27425</c:v>
                </c:pt>
                <c:pt idx="21">
                  <c:v>32225</c:v>
                </c:pt>
                <c:pt idx="22">
                  <c:v>42935</c:v>
                </c:pt>
                <c:pt idx="23">
                  <c:v>54705</c:v>
                </c:pt>
                <c:pt idx="24">
                  <c:v>51855</c:v>
                </c:pt>
              </c:numCache>
            </c:numRef>
          </c:val>
          <c:smooth val="0"/>
          <c:extLst>
            <c:ext xmlns:c16="http://schemas.microsoft.com/office/drawing/2014/chart" uri="{C3380CC4-5D6E-409C-BE32-E72D297353CC}">
              <c16:uniqueId val="{00000000-8DBF-471D-A484-27DBEF2DF6B1}"/>
            </c:ext>
          </c:extLst>
        </c:ser>
        <c:ser>
          <c:idx val="1"/>
          <c:order val="1"/>
          <c:tx>
            <c:strRef>
              <c:f>Sheet1!$A$64</c:f>
              <c:strCache>
                <c:ptCount val="1"/>
                <c:pt idx="0">
                  <c:v>NL</c:v>
                </c:pt>
              </c:strCache>
            </c:strRef>
          </c:tx>
          <c:spPr>
            <a:ln w="28589" cap="rnd">
              <a:solidFill>
                <a:schemeClr val="accent2"/>
              </a:solidFill>
              <a:round/>
            </a:ln>
            <a:effectLst/>
          </c:spPr>
          <c:marker>
            <c:symbol val="none"/>
          </c:marker>
          <c:cat>
            <c:numRef>
              <c:f>Sheet1!$B$62:$Z$62</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Sheet1!$B$64:$Z$64</c:f>
              <c:numCache>
                <c:formatCode>General</c:formatCode>
                <c:ptCount val="25"/>
                <c:pt idx="0">
                  <c:v>690</c:v>
                </c:pt>
                <c:pt idx="1">
                  <c:v>725</c:v>
                </c:pt>
                <c:pt idx="2">
                  <c:v>785</c:v>
                </c:pt>
                <c:pt idx="3">
                  <c:v>895</c:v>
                </c:pt>
                <c:pt idx="4">
                  <c:v>910</c:v>
                </c:pt>
                <c:pt idx="5">
                  <c:v>1075</c:v>
                </c:pt>
                <c:pt idx="6">
                  <c:v>1210</c:v>
                </c:pt>
                <c:pt idx="7">
                  <c:v>1415</c:v>
                </c:pt>
                <c:pt idx="8">
                  <c:v>1485</c:v>
                </c:pt>
                <c:pt idx="9">
                  <c:v>1485</c:v>
                </c:pt>
                <c:pt idx="10">
                  <c:v>1620</c:v>
                </c:pt>
                <c:pt idx="11">
                  <c:v>1915</c:v>
                </c:pt>
                <c:pt idx="12">
                  <c:v>2300</c:v>
                </c:pt>
                <c:pt idx="13">
                  <c:v>2485</c:v>
                </c:pt>
                <c:pt idx="14">
                  <c:v>2740</c:v>
                </c:pt>
                <c:pt idx="15">
                  <c:v>2965</c:v>
                </c:pt>
                <c:pt idx="16">
                  <c:v>3340</c:v>
                </c:pt>
                <c:pt idx="17">
                  <c:v>3720</c:v>
                </c:pt>
                <c:pt idx="18">
                  <c:v>4100</c:v>
                </c:pt>
                <c:pt idx="19">
                  <c:v>4670</c:v>
                </c:pt>
                <c:pt idx="20">
                  <c:v>3905</c:v>
                </c:pt>
                <c:pt idx="21">
                  <c:v>4945</c:v>
                </c:pt>
                <c:pt idx="22">
                  <c:v>6210</c:v>
                </c:pt>
                <c:pt idx="23">
                  <c:v>7240</c:v>
                </c:pt>
                <c:pt idx="24">
                  <c:v>6945</c:v>
                </c:pt>
              </c:numCache>
            </c:numRef>
          </c:val>
          <c:smooth val="0"/>
          <c:extLst>
            <c:ext xmlns:c16="http://schemas.microsoft.com/office/drawing/2014/chart" uri="{C3380CC4-5D6E-409C-BE32-E72D297353CC}">
              <c16:uniqueId val="{00000001-8DBF-471D-A484-27DBEF2DF6B1}"/>
            </c:ext>
          </c:extLst>
        </c:ser>
        <c:ser>
          <c:idx val="2"/>
          <c:order val="2"/>
          <c:tx>
            <c:strRef>
              <c:f>Sheet1!$A$65</c:f>
              <c:strCache>
                <c:ptCount val="1"/>
                <c:pt idx="0">
                  <c:v>PE</c:v>
                </c:pt>
              </c:strCache>
            </c:strRef>
          </c:tx>
          <c:spPr>
            <a:ln w="28589" cap="rnd">
              <a:solidFill>
                <a:schemeClr val="accent3"/>
              </a:solidFill>
              <a:round/>
            </a:ln>
            <a:effectLst/>
          </c:spPr>
          <c:marker>
            <c:symbol val="none"/>
          </c:marker>
          <c:cat>
            <c:numRef>
              <c:f>Sheet1!$B$62:$Z$62</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Sheet1!$B$65:$Z$65</c:f>
              <c:numCache>
                <c:formatCode>General</c:formatCode>
                <c:ptCount val="25"/>
                <c:pt idx="0">
                  <c:v>235</c:v>
                </c:pt>
                <c:pt idx="1">
                  <c:v>255</c:v>
                </c:pt>
                <c:pt idx="2">
                  <c:v>260</c:v>
                </c:pt>
                <c:pt idx="3">
                  <c:v>285</c:v>
                </c:pt>
                <c:pt idx="4">
                  <c:v>315</c:v>
                </c:pt>
                <c:pt idx="5">
                  <c:v>345</c:v>
                </c:pt>
                <c:pt idx="6">
                  <c:v>390</c:v>
                </c:pt>
                <c:pt idx="7">
                  <c:v>470</c:v>
                </c:pt>
                <c:pt idx="8">
                  <c:v>520</c:v>
                </c:pt>
                <c:pt idx="9">
                  <c:v>630</c:v>
                </c:pt>
                <c:pt idx="10">
                  <c:v>685</c:v>
                </c:pt>
                <c:pt idx="11">
                  <c:v>780</c:v>
                </c:pt>
                <c:pt idx="12">
                  <c:v>880</c:v>
                </c:pt>
                <c:pt idx="13">
                  <c:v>1035</c:v>
                </c:pt>
                <c:pt idx="14">
                  <c:v>1290</c:v>
                </c:pt>
                <c:pt idx="15">
                  <c:v>1610</c:v>
                </c:pt>
                <c:pt idx="16">
                  <c:v>2060</c:v>
                </c:pt>
                <c:pt idx="17">
                  <c:v>2500</c:v>
                </c:pt>
                <c:pt idx="18">
                  <c:v>3200</c:v>
                </c:pt>
                <c:pt idx="19">
                  <c:v>3670</c:v>
                </c:pt>
                <c:pt idx="20">
                  <c:v>3385</c:v>
                </c:pt>
                <c:pt idx="21">
                  <c:v>3715</c:v>
                </c:pt>
                <c:pt idx="22">
                  <c:v>4475</c:v>
                </c:pt>
                <c:pt idx="23">
                  <c:v>5225</c:v>
                </c:pt>
                <c:pt idx="24">
                  <c:v>4950</c:v>
                </c:pt>
              </c:numCache>
            </c:numRef>
          </c:val>
          <c:smooth val="0"/>
          <c:extLst>
            <c:ext xmlns:c16="http://schemas.microsoft.com/office/drawing/2014/chart" uri="{C3380CC4-5D6E-409C-BE32-E72D297353CC}">
              <c16:uniqueId val="{00000002-8DBF-471D-A484-27DBEF2DF6B1}"/>
            </c:ext>
          </c:extLst>
        </c:ser>
        <c:ser>
          <c:idx val="3"/>
          <c:order val="3"/>
          <c:tx>
            <c:strRef>
              <c:f>Sheet1!$A$66</c:f>
              <c:strCache>
                <c:ptCount val="1"/>
                <c:pt idx="0">
                  <c:v>NS</c:v>
                </c:pt>
              </c:strCache>
            </c:strRef>
          </c:tx>
          <c:spPr>
            <a:ln w="28589" cap="rnd">
              <a:solidFill>
                <a:schemeClr val="accent4"/>
              </a:solidFill>
              <a:round/>
            </a:ln>
            <a:effectLst/>
          </c:spPr>
          <c:marker>
            <c:symbol val="none"/>
          </c:marker>
          <c:cat>
            <c:numRef>
              <c:f>Sheet1!$B$62:$Z$62</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Sheet1!$B$66:$Z$66</c:f>
              <c:numCache>
                <c:formatCode>General</c:formatCode>
                <c:ptCount val="25"/>
                <c:pt idx="0">
                  <c:v>3075</c:v>
                </c:pt>
                <c:pt idx="1">
                  <c:v>3685</c:v>
                </c:pt>
                <c:pt idx="2">
                  <c:v>4400</c:v>
                </c:pt>
                <c:pt idx="3">
                  <c:v>5095</c:v>
                </c:pt>
                <c:pt idx="4">
                  <c:v>5430</c:v>
                </c:pt>
                <c:pt idx="5">
                  <c:v>5425</c:v>
                </c:pt>
                <c:pt idx="6">
                  <c:v>5380</c:v>
                </c:pt>
                <c:pt idx="7">
                  <c:v>5400</c:v>
                </c:pt>
                <c:pt idx="8">
                  <c:v>5745</c:v>
                </c:pt>
                <c:pt idx="9">
                  <c:v>6410</c:v>
                </c:pt>
                <c:pt idx="10">
                  <c:v>7655</c:v>
                </c:pt>
                <c:pt idx="11">
                  <c:v>8860</c:v>
                </c:pt>
                <c:pt idx="12">
                  <c:v>10250</c:v>
                </c:pt>
                <c:pt idx="13">
                  <c:v>10885</c:v>
                </c:pt>
                <c:pt idx="14">
                  <c:v>11170</c:v>
                </c:pt>
                <c:pt idx="15">
                  <c:v>11515</c:v>
                </c:pt>
                <c:pt idx="16">
                  <c:v>12365</c:v>
                </c:pt>
                <c:pt idx="17">
                  <c:v>13585</c:v>
                </c:pt>
                <c:pt idx="18">
                  <c:v>16205</c:v>
                </c:pt>
                <c:pt idx="19">
                  <c:v>18570</c:v>
                </c:pt>
                <c:pt idx="20">
                  <c:v>14705</c:v>
                </c:pt>
                <c:pt idx="21">
                  <c:v>15690</c:v>
                </c:pt>
                <c:pt idx="22">
                  <c:v>20805</c:v>
                </c:pt>
                <c:pt idx="23">
                  <c:v>26490</c:v>
                </c:pt>
                <c:pt idx="24">
                  <c:v>24420</c:v>
                </c:pt>
              </c:numCache>
            </c:numRef>
          </c:val>
          <c:smooth val="0"/>
          <c:extLst>
            <c:ext xmlns:c16="http://schemas.microsoft.com/office/drawing/2014/chart" uri="{C3380CC4-5D6E-409C-BE32-E72D297353CC}">
              <c16:uniqueId val="{00000003-8DBF-471D-A484-27DBEF2DF6B1}"/>
            </c:ext>
          </c:extLst>
        </c:ser>
        <c:ser>
          <c:idx val="4"/>
          <c:order val="4"/>
          <c:tx>
            <c:strRef>
              <c:f>Sheet1!$A$67</c:f>
              <c:strCache>
                <c:ptCount val="1"/>
                <c:pt idx="0">
                  <c:v>NB</c:v>
                </c:pt>
              </c:strCache>
            </c:strRef>
          </c:tx>
          <c:spPr>
            <a:ln w="28589" cap="rnd">
              <a:solidFill>
                <a:schemeClr val="accent5"/>
              </a:solidFill>
              <a:round/>
            </a:ln>
            <a:effectLst/>
          </c:spPr>
          <c:marker>
            <c:symbol val="none"/>
          </c:marker>
          <c:cat>
            <c:numRef>
              <c:f>Sheet1!$B$62:$Z$62</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Sheet1!$B$67:$Z$67</c:f>
              <c:numCache>
                <c:formatCode>General</c:formatCode>
                <c:ptCount val="25"/>
                <c:pt idx="0">
                  <c:v>1825</c:v>
                </c:pt>
                <c:pt idx="1">
                  <c:v>2305</c:v>
                </c:pt>
                <c:pt idx="2">
                  <c:v>2775</c:v>
                </c:pt>
                <c:pt idx="3">
                  <c:v>3025</c:v>
                </c:pt>
                <c:pt idx="4">
                  <c:v>3200</c:v>
                </c:pt>
                <c:pt idx="5">
                  <c:v>3225</c:v>
                </c:pt>
                <c:pt idx="6">
                  <c:v>3120</c:v>
                </c:pt>
                <c:pt idx="7">
                  <c:v>3195</c:v>
                </c:pt>
                <c:pt idx="8">
                  <c:v>3210</c:v>
                </c:pt>
                <c:pt idx="9">
                  <c:v>3260</c:v>
                </c:pt>
                <c:pt idx="10">
                  <c:v>3465</c:v>
                </c:pt>
                <c:pt idx="11">
                  <c:v>3780</c:v>
                </c:pt>
                <c:pt idx="12">
                  <c:v>4115</c:v>
                </c:pt>
                <c:pt idx="13">
                  <c:v>4575</c:v>
                </c:pt>
                <c:pt idx="14">
                  <c:v>4705</c:v>
                </c:pt>
                <c:pt idx="15">
                  <c:v>4595</c:v>
                </c:pt>
                <c:pt idx="16">
                  <c:v>4660</c:v>
                </c:pt>
                <c:pt idx="17">
                  <c:v>4900</c:v>
                </c:pt>
                <c:pt idx="18">
                  <c:v>5810</c:v>
                </c:pt>
                <c:pt idx="19">
                  <c:v>6880</c:v>
                </c:pt>
                <c:pt idx="20">
                  <c:v>5430</c:v>
                </c:pt>
                <c:pt idx="21">
                  <c:v>7875</c:v>
                </c:pt>
                <c:pt idx="22">
                  <c:v>11445</c:v>
                </c:pt>
                <c:pt idx="23">
                  <c:v>15750</c:v>
                </c:pt>
                <c:pt idx="24">
                  <c:v>15540</c:v>
                </c:pt>
              </c:numCache>
            </c:numRef>
          </c:val>
          <c:smooth val="0"/>
          <c:extLst>
            <c:ext xmlns:c16="http://schemas.microsoft.com/office/drawing/2014/chart" uri="{C3380CC4-5D6E-409C-BE32-E72D297353CC}">
              <c16:uniqueId val="{00000004-8DBF-471D-A484-27DBEF2DF6B1}"/>
            </c:ext>
          </c:extLst>
        </c:ser>
        <c:dLbls>
          <c:showLegendKey val="0"/>
          <c:showVal val="0"/>
          <c:showCatName val="0"/>
          <c:showSerName val="0"/>
          <c:showPercent val="0"/>
          <c:showBubbleSize val="0"/>
        </c:dLbls>
        <c:smooth val="0"/>
        <c:axId val="1094859504"/>
        <c:axId val="1"/>
      </c:lineChart>
      <c:catAx>
        <c:axId val="1094859504"/>
        <c:scaling>
          <c:orientation val="minMax"/>
        </c:scaling>
        <c:delete val="0"/>
        <c:axPos val="b"/>
        <c:numFmt formatCode="General" sourceLinked="1"/>
        <c:majorTickMark val="none"/>
        <c:minorTickMark val="none"/>
        <c:tickLblPos val="nextTo"/>
        <c:spPr>
          <a:noFill/>
          <a:ln w="953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30" cap="flat" cmpd="sng" algn="ctr">
              <a:solidFill>
                <a:schemeClr val="tx1">
                  <a:lumMod val="15000"/>
                  <a:lumOff val="85000"/>
                </a:schemeClr>
              </a:solidFill>
              <a:round/>
            </a:ln>
            <a:effectLst/>
          </c:spPr>
        </c:majorGridlines>
        <c:numFmt formatCode="General" sourceLinked="1"/>
        <c:majorTickMark val="none"/>
        <c:minorTickMark val="none"/>
        <c:tickLblPos val="nextTo"/>
        <c:spPr>
          <a:ln w="12706">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4859504"/>
        <c:crosses val="autoZero"/>
        <c:crossBetween val="between"/>
      </c:valAx>
      <c:spPr>
        <a:noFill/>
        <a:ln w="25412">
          <a:noFill/>
        </a:ln>
      </c:spPr>
    </c:plotArea>
    <c:legend>
      <c:legendPos val="b"/>
      <c:overlay val="0"/>
      <c:spPr>
        <a:noFill/>
        <a:ln w="25412">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30"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22B_10F3A9EB.xml><?xml version="1.0" encoding="utf-8"?>
<p188:cmLst xmlns:a="http://schemas.openxmlformats.org/drawingml/2006/main" xmlns:r="http://schemas.openxmlformats.org/officeDocument/2006/relationships" xmlns:p188="http://schemas.microsoft.com/office/powerpoint/2018/8/main">
  <p188:cm id="{897DBCF9-94CB-412D-B7C6-6282DFFC4FD2}" authorId="{5E64CEA1-22F8-CAC2-8C53-7A5AFD60CC4A}" created="2024-10-16T23:08:06.303">
    <ac:txMkLst xmlns:ac="http://schemas.microsoft.com/office/drawing/2013/main/command">
      <pc:docMk xmlns:pc="http://schemas.microsoft.com/office/powerpoint/2013/main/command"/>
      <pc:sldMk xmlns:pc="http://schemas.microsoft.com/office/powerpoint/2013/main/command" cId="284404203" sldId="555"/>
      <ac:spMk id="5" creationId="{E9AEC8BB-D655-3C52-2CEF-22D32D0EA88E}"/>
      <ac:txMk cp="40" len="12">
        <ac:context len="356" hash="3001238487"/>
      </ac:txMk>
    </ac:txMkLst>
    <p188:pos x="8218170" y="315693"/>
    <p188:txBody>
      <a:bodyPr/>
      <a:lstStyle/>
      <a:p>
        <a:r>
          <a:rPr lang="en-CA"/>
          <a:t>Added search sost</a:t>
        </a:r>
      </a:p>
    </p188:txBody>
  </p188:cm>
</p188:cmLst>
</file>

<file path=ppt/comments/modernComment_236_C39E42AE.xml><?xml version="1.0" encoding="utf-8"?>
<p188:cmLst xmlns:a="http://schemas.openxmlformats.org/drawingml/2006/main" xmlns:r="http://schemas.openxmlformats.org/officeDocument/2006/relationships" xmlns:p188="http://schemas.microsoft.com/office/powerpoint/2018/8/main">
  <p188:cm id="{E6B68BA5-F77B-476E-ABAB-BD4DAEAD99F8}" authorId="{5E64CEA1-22F8-CAC2-8C53-7A5AFD60CC4A}" created="2024-10-16T23:07:12.443">
    <ac:deMkLst xmlns:ac="http://schemas.microsoft.com/office/drawing/2013/main/command">
      <pc:docMk xmlns:pc="http://schemas.microsoft.com/office/powerpoint/2013/main/command"/>
      <pc:sldMk xmlns:pc="http://schemas.microsoft.com/office/powerpoint/2013/main/command" cId="3281928878" sldId="566"/>
      <ac:spMk id="4" creationId="{19A98B12-8D3C-9951-7AED-4B953EF650B3}"/>
    </ac:deMkLst>
    <p188:txBody>
      <a:bodyPr/>
      <a:lstStyle/>
      <a:p>
        <a:r>
          <a:rPr lang="en-CA"/>
          <a:t>Established during studies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F4323-3BF0-95F4-7460-74AA96304189}"/>
              </a:ext>
            </a:extLst>
          </p:cNvPr>
          <p:cNvSpPr>
            <a:spLocks noGrp="1"/>
          </p:cNvSpPr>
          <p:nvPr>
            <p:ph type="hdr" sz="quarter"/>
          </p:nvPr>
        </p:nvSpPr>
        <p:spPr>
          <a:xfrm>
            <a:off x="0" y="0"/>
            <a:ext cx="3037840" cy="466435"/>
          </a:xfrm>
          <a:prstGeom prst="rect">
            <a:avLst/>
          </a:prstGeom>
        </p:spPr>
        <p:txBody>
          <a:bodyPr vert="horz" lIns="93169" tIns="46585" rIns="93169" bIns="46585" rtlCol="0"/>
          <a:lstStyle>
            <a:lvl1pPr algn="l">
              <a:defRPr sz="1200"/>
            </a:lvl1pPr>
          </a:lstStyle>
          <a:p>
            <a:endParaRPr lang="en-CA" dirty="0"/>
          </a:p>
        </p:txBody>
      </p:sp>
      <p:sp>
        <p:nvSpPr>
          <p:cNvPr id="3" name="Date Placeholder 2">
            <a:extLst>
              <a:ext uri="{FF2B5EF4-FFF2-40B4-BE49-F238E27FC236}">
                <a16:creationId xmlns:a16="http://schemas.microsoft.com/office/drawing/2014/main" id="{E97145D2-7B56-E808-6C80-2F1E66D21880}"/>
              </a:ext>
            </a:extLst>
          </p:cNvPr>
          <p:cNvSpPr>
            <a:spLocks noGrp="1"/>
          </p:cNvSpPr>
          <p:nvPr>
            <p:ph type="dt" sz="quarter" idx="1"/>
          </p:nvPr>
        </p:nvSpPr>
        <p:spPr>
          <a:xfrm>
            <a:off x="3970938" y="0"/>
            <a:ext cx="3037840" cy="466435"/>
          </a:xfrm>
          <a:prstGeom prst="rect">
            <a:avLst/>
          </a:prstGeom>
        </p:spPr>
        <p:txBody>
          <a:bodyPr vert="horz" lIns="93169" tIns="46585" rIns="93169" bIns="46585" rtlCol="0"/>
          <a:lstStyle>
            <a:lvl1pPr algn="r">
              <a:defRPr sz="1200"/>
            </a:lvl1pPr>
          </a:lstStyle>
          <a:p>
            <a:fld id="{70721F4E-852C-4843-848B-65B72FDCC89C}" type="datetimeFigureOut">
              <a:rPr lang="en-CA" smtClean="0"/>
              <a:t>2026-03-11</a:t>
            </a:fld>
            <a:endParaRPr lang="en-CA" dirty="0"/>
          </a:p>
        </p:txBody>
      </p:sp>
      <p:sp>
        <p:nvSpPr>
          <p:cNvPr id="4" name="Footer Placeholder 3">
            <a:extLst>
              <a:ext uri="{FF2B5EF4-FFF2-40B4-BE49-F238E27FC236}">
                <a16:creationId xmlns:a16="http://schemas.microsoft.com/office/drawing/2014/main" id="{98E5F336-B085-CC83-95AF-CE57BE7728D4}"/>
              </a:ext>
            </a:extLst>
          </p:cNvPr>
          <p:cNvSpPr>
            <a:spLocks noGrp="1"/>
          </p:cNvSpPr>
          <p:nvPr>
            <p:ph type="ftr" sz="quarter" idx="2"/>
          </p:nvPr>
        </p:nvSpPr>
        <p:spPr>
          <a:xfrm>
            <a:off x="0" y="8829968"/>
            <a:ext cx="3037840" cy="466434"/>
          </a:xfrm>
          <a:prstGeom prst="rect">
            <a:avLst/>
          </a:prstGeom>
        </p:spPr>
        <p:txBody>
          <a:bodyPr vert="horz" lIns="93169" tIns="46585" rIns="93169" bIns="46585"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98D9F14A-8744-1B49-D51E-4617ED3F4AA3}"/>
              </a:ext>
            </a:extLst>
          </p:cNvPr>
          <p:cNvSpPr>
            <a:spLocks noGrp="1"/>
          </p:cNvSpPr>
          <p:nvPr>
            <p:ph type="sldNum" sz="quarter" idx="3"/>
          </p:nvPr>
        </p:nvSpPr>
        <p:spPr>
          <a:xfrm>
            <a:off x="3970938" y="8829968"/>
            <a:ext cx="3037840" cy="466434"/>
          </a:xfrm>
          <a:prstGeom prst="rect">
            <a:avLst/>
          </a:prstGeom>
        </p:spPr>
        <p:txBody>
          <a:bodyPr vert="horz" lIns="93169" tIns="46585" rIns="93169" bIns="46585" rtlCol="0" anchor="b"/>
          <a:lstStyle>
            <a:lvl1pPr algn="r">
              <a:defRPr sz="1200"/>
            </a:lvl1pPr>
          </a:lstStyle>
          <a:p>
            <a:fld id="{3251E18B-2064-4377-9E3F-6D274F9CD1BD}" type="slidenum">
              <a:rPr lang="en-CA" smtClean="0"/>
              <a:t>‹#›</a:t>
            </a:fld>
            <a:endParaRPr lang="en-CA" dirty="0"/>
          </a:p>
        </p:txBody>
      </p:sp>
    </p:spTree>
    <p:extLst>
      <p:ext uri="{BB962C8B-B14F-4D97-AF65-F5344CB8AC3E}">
        <p14:creationId xmlns:p14="http://schemas.microsoft.com/office/powerpoint/2010/main" val="2507306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9" tIns="46585" rIns="93169" bIns="46585"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5"/>
          </a:xfrm>
          <a:prstGeom prst="rect">
            <a:avLst/>
          </a:prstGeom>
        </p:spPr>
        <p:txBody>
          <a:bodyPr vert="horz" lIns="93169" tIns="46585" rIns="93169" bIns="46585" rtlCol="0"/>
          <a:lstStyle>
            <a:lvl1pPr algn="r">
              <a:defRPr sz="1200"/>
            </a:lvl1pPr>
          </a:lstStyle>
          <a:p>
            <a:fld id="{F5AB6FF8-7EE2-8344-B6A5-C9AE38CA73C7}" type="datetimeFigureOut">
              <a:rPr lang="en-US" smtClean="0"/>
              <a:t>3/11/2026</a:t>
            </a:fld>
            <a:endParaRPr lang="en-US" dirty="0"/>
          </a:p>
        </p:txBody>
      </p:sp>
      <p:sp>
        <p:nvSpPr>
          <p:cNvPr id="4" name="Slide Image Placeholder 3"/>
          <p:cNvSpPr>
            <a:spLocks noGrp="1" noRot="1" noChangeAspect="1"/>
          </p:cNvSpPr>
          <p:nvPr>
            <p:ph type="sldImg" idx="2"/>
          </p:nvPr>
        </p:nvSpPr>
        <p:spPr>
          <a:xfrm>
            <a:off x="714375" y="1160463"/>
            <a:ext cx="5581650" cy="3140075"/>
          </a:xfrm>
          <a:prstGeom prst="rect">
            <a:avLst/>
          </a:prstGeom>
          <a:noFill/>
          <a:ln w="12700">
            <a:solidFill>
              <a:prstClr val="black"/>
            </a:solidFill>
          </a:ln>
        </p:spPr>
        <p:txBody>
          <a:bodyPr vert="horz" lIns="93169" tIns="46585" rIns="93169" bIns="46585" rtlCol="0" anchor="ctr"/>
          <a:lstStyle/>
          <a:p>
            <a:endParaRPr lang="en-US" dirty="0"/>
          </a:p>
        </p:txBody>
      </p:sp>
      <p:sp>
        <p:nvSpPr>
          <p:cNvPr id="5" name="Notes Placeholder 4"/>
          <p:cNvSpPr>
            <a:spLocks noGrp="1"/>
          </p:cNvSpPr>
          <p:nvPr>
            <p:ph type="body" sz="quarter" idx="3"/>
          </p:nvPr>
        </p:nvSpPr>
        <p:spPr>
          <a:xfrm>
            <a:off x="701040" y="4473894"/>
            <a:ext cx="5608320" cy="3660457"/>
          </a:xfrm>
          <a:prstGeom prst="rect">
            <a:avLst/>
          </a:prstGeom>
        </p:spPr>
        <p:txBody>
          <a:bodyPr vert="horz" lIns="93169" tIns="46585" rIns="93169" bIns="465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69" tIns="46585" rIns="93169"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3169" tIns="46585" rIns="93169" bIns="46585" rtlCol="0" anchor="b"/>
          <a:lstStyle>
            <a:lvl1pPr algn="r">
              <a:defRPr sz="1200"/>
            </a:lvl1pPr>
          </a:lstStyle>
          <a:p>
            <a:fld id="{0DF60C5B-9251-0E4E-A71E-273408E7D990}" type="slidenum">
              <a:rPr lang="en-US" smtClean="0"/>
              <a:t>‹#›</a:t>
            </a:fld>
            <a:endParaRPr lang="en-US" dirty="0"/>
          </a:p>
        </p:txBody>
      </p:sp>
    </p:spTree>
    <p:extLst>
      <p:ext uri="{BB962C8B-B14F-4D97-AF65-F5344CB8AC3E}">
        <p14:creationId xmlns:p14="http://schemas.microsoft.com/office/powerpoint/2010/main" val="376265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81650" cy="3140075"/>
          </a:xfrm>
        </p:spPr>
      </p:sp>
      <p:sp>
        <p:nvSpPr>
          <p:cNvPr id="3" name="Notes Placeholder 2"/>
          <p:cNvSpPr>
            <a:spLocks noGrp="1"/>
          </p:cNvSpPr>
          <p:nvPr>
            <p:ph type="body" idx="1"/>
          </p:nvPr>
        </p:nvSpPr>
        <p:spPr/>
        <p:txBody>
          <a:bodyPr/>
          <a:lstStyle/>
          <a:p>
            <a:r>
              <a:rPr lang="en-CA" b="1" dirty="0"/>
              <a:t>Go very quickly thru the first 4 slides </a:t>
            </a:r>
          </a:p>
        </p:txBody>
      </p:sp>
      <p:sp>
        <p:nvSpPr>
          <p:cNvPr id="4" name="Slide Number Placeholder 3"/>
          <p:cNvSpPr>
            <a:spLocks noGrp="1"/>
          </p:cNvSpPr>
          <p:nvPr>
            <p:ph type="sldNum" sz="quarter" idx="5"/>
          </p:nvPr>
        </p:nvSpPr>
        <p:spPr/>
        <p:txBody>
          <a:bodyPr/>
          <a:lstStyle/>
          <a:p>
            <a:fld id="{0DF60C5B-9251-0E4E-A71E-273408E7D990}" type="slidenum">
              <a:rPr lang="en-US" smtClean="0"/>
              <a:t>1</a:t>
            </a:fld>
            <a:endParaRPr lang="en-US" dirty="0"/>
          </a:p>
        </p:txBody>
      </p:sp>
    </p:spTree>
    <p:extLst>
      <p:ext uri="{BB962C8B-B14F-4D97-AF65-F5344CB8AC3E}">
        <p14:creationId xmlns:p14="http://schemas.microsoft.com/office/powerpoint/2010/main" val="3635520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Read below</a:t>
            </a:r>
          </a:p>
          <a:p>
            <a:r>
              <a:rPr lang="en-CA" dirty="0"/>
              <a:t>Social experiences during study can create a supportive environment that enhances employability and increases the chances of finding relevant job opportunities</a:t>
            </a:r>
            <a:r>
              <a:rPr lang="en-US" dirty="0"/>
              <a:t>.</a:t>
            </a:r>
          </a:p>
          <a:p>
            <a:r>
              <a:rPr lang="en-CA" dirty="0"/>
              <a:t>Teamwork skills: Participating in group projects and social events fosters teamwork and collaboration skills, which are highly valued by employers. Demonstrating these skills can make candidates more attractive for relevant positions.</a:t>
            </a:r>
          </a:p>
          <a:p>
            <a:pPr defTabSz="931694">
              <a:defRPr/>
            </a:pPr>
            <a:r>
              <a:rPr lang="en-CA" dirty="0"/>
              <a:t>These connections can lead to job referrals and insider information about job openings.</a:t>
            </a:r>
            <a:endParaRPr lang="en-CA" b="1" dirty="0"/>
          </a:p>
          <a:p>
            <a:endParaRPr lang="en-CA" dirty="0"/>
          </a:p>
          <a:p>
            <a:endParaRPr lang="en-CA" dirty="0"/>
          </a:p>
        </p:txBody>
      </p:sp>
      <p:sp>
        <p:nvSpPr>
          <p:cNvPr id="4" name="Slide Number Placeholder 3"/>
          <p:cNvSpPr>
            <a:spLocks noGrp="1"/>
          </p:cNvSpPr>
          <p:nvPr>
            <p:ph type="sldNum" sz="quarter" idx="5"/>
          </p:nvPr>
        </p:nvSpPr>
        <p:spPr/>
        <p:txBody>
          <a:bodyPr/>
          <a:lstStyle/>
          <a:p>
            <a:fld id="{0DF60C5B-9251-0E4E-A71E-273408E7D990}" type="slidenum">
              <a:rPr lang="en-US" smtClean="0"/>
              <a:t>10</a:t>
            </a:fld>
            <a:endParaRPr lang="en-US" dirty="0"/>
          </a:p>
        </p:txBody>
      </p:sp>
    </p:spTree>
    <p:extLst>
      <p:ext uri="{BB962C8B-B14F-4D97-AF65-F5344CB8AC3E}">
        <p14:creationId xmlns:p14="http://schemas.microsoft.com/office/powerpoint/2010/main" val="1714512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6"/>
              </a:spcAft>
              <a:tabLst>
                <a:tab pos="465847" algn="l"/>
              </a:tabLst>
            </a:pPr>
            <a:r>
              <a:rPr lang="en-CA" b="1" dirty="0"/>
              <a:t>Job finding process has both costs and benefits which the Figure shows. Probability is generally lower for international students because, relative to domestic students, they are at an information disadvantage.</a:t>
            </a:r>
          </a:p>
          <a:p>
            <a:pPr>
              <a:lnSpc>
                <a:spcPct val="107000"/>
              </a:lnSpc>
              <a:spcAft>
                <a:spcPts val="816"/>
              </a:spcAft>
              <a:tabLst>
                <a:tab pos="465847" algn="l"/>
              </a:tabLst>
            </a:pPr>
            <a:endParaRPr lang="en-CA" dirty="0"/>
          </a:p>
          <a:p>
            <a:pPr>
              <a:lnSpc>
                <a:spcPct val="107000"/>
              </a:lnSpc>
              <a:spcAft>
                <a:spcPts val="816"/>
              </a:spcAft>
              <a:tabLst>
                <a:tab pos="465847" algn="l"/>
              </a:tabLst>
            </a:pPr>
            <a:r>
              <a:rPr lang="en-CA" dirty="0"/>
              <a:t>Within the framework of Stigler’s information theory, imperfect information in the job market leads to job search which has both benefits and costs. Costs are mostly in terms of wages foregone when the individual decides to engage in more search, while the benefit is mostly in terms of higher wage when an extra search takes place. In the present context: both domestic and international students look for jobs in their field of study and are willing to forego current wage offer in search of a better offer that matches their field of study. However, the cost of search is higher for international students as they are at a greater information disadvantage than domestic students and also lack the network connections. Hence, they are likely to end their job search earlier than domestic students. As a result, there is a greater chance they may end up taking a job not related to their field of study.</a:t>
            </a:r>
          </a:p>
        </p:txBody>
      </p:sp>
      <p:sp>
        <p:nvSpPr>
          <p:cNvPr id="4" name="Slide Number Placeholder 3"/>
          <p:cNvSpPr>
            <a:spLocks noGrp="1"/>
          </p:cNvSpPr>
          <p:nvPr>
            <p:ph type="sldNum" sz="quarter" idx="5"/>
          </p:nvPr>
        </p:nvSpPr>
        <p:spPr/>
        <p:txBody>
          <a:bodyPr/>
          <a:lstStyle/>
          <a:p>
            <a:fld id="{0DF60C5B-9251-0E4E-A71E-273408E7D990}" type="slidenum">
              <a:rPr lang="en-US" smtClean="0"/>
              <a:t>11</a:t>
            </a:fld>
            <a:endParaRPr lang="en-US" dirty="0"/>
          </a:p>
        </p:txBody>
      </p:sp>
    </p:spTree>
    <p:extLst>
      <p:ext uri="{BB962C8B-B14F-4D97-AF65-F5344CB8AC3E}">
        <p14:creationId xmlns:p14="http://schemas.microsoft.com/office/powerpoint/2010/main" val="3340816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85" indent="-349385">
              <a:lnSpc>
                <a:spcPct val="107000"/>
              </a:lnSpc>
              <a:spcAft>
                <a:spcPts val="816"/>
              </a:spcAft>
              <a:buFont typeface="+mj-lt"/>
              <a:buAutoNum type="arabicPeriod"/>
              <a:tabLst>
                <a:tab pos="465847" algn="l"/>
              </a:tabLst>
            </a:pPr>
            <a:endParaRPr lang="en-CA" dirty="0"/>
          </a:p>
        </p:txBody>
      </p:sp>
      <p:sp>
        <p:nvSpPr>
          <p:cNvPr id="4" name="Slide Number Placeholder 3"/>
          <p:cNvSpPr>
            <a:spLocks noGrp="1"/>
          </p:cNvSpPr>
          <p:nvPr>
            <p:ph type="sldNum" sz="quarter" idx="5"/>
          </p:nvPr>
        </p:nvSpPr>
        <p:spPr/>
        <p:txBody>
          <a:bodyPr/>
          <a:lstStyle/>
          <a:p>
            <a:fld id="{0DF60C5B-9251-0E4E-A71E-273408E7D990}" type="slidenum">
              <a:rPr lang="en-US" smtClean="0"/>
              <a:t>12</a:t>
            </a:fld>
            <a:endParaRPr lang="en-US" dirty="0"/>
          </a:p>
        </p:txBody>
      </p:sp>
    </p:spTree>
    <p:extLst>
      <p:ext uri="{BB962C8B-B14F-4D97-AF65-F5344CB8AC3E}">
        <p14:creationId xmlns:p14="http://schemas.microsoft.com/office/powerpoint/2010/main" val="1828171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6"/>
              </a:spcAft>
              <a:tabLst>
                <a:tab pos="465847" algn="l"/>
              </a:tabLst>
            </a:pPr>
            <a:r>
              <a:rPr lang="en-CA" dirty="0"/>
              <a:t>We asked about:</a:t>
            </a:r>
          </a:p>
          <a:p>
            <a:pPr marL="815232" lvl="1" indent="-349385">
              <a:lnSpc>
                <a:spcPct val="107000"/>
              </a:lnSpc>
              <a:spcAft>
                <a:spcPts val="816"/>
              </a:spcAft>
              <a:buFont typeface="Arial" panose="020B0604020202020204" pitchFamily="34" charset="0"/>
              <a:buChar char="•"/>
              <a:tabLst>
                <a:tab pos="465847" algn="l"/>
              </a:tabLst>
            </a:pPr>
            <a:r>
              <a:rPr lang="en-CA" dirty="0"/>
              <a:t>their interaction with fellow domestic students.</a:t>
            </a:r>
          </a:p>
          <a:p>
            <a:pPr marL="815232" lvl="1" indent="-349385">
              <a:lnSpc>
                <a:spcPct val="107000"/>
              </a:lnSpc>
              <a:spcAft>
                <a:spcPts val="816"/>
              </a:spcAft>
              <a:buFont typeface="Arial" panose="020B0604020202020204" pitchFamily="34" charset="0"/>
              <a:buChar char="•"/>
              <a:tabLst>
                <a:tab pos="465847" algn="l"/>
              </a:tabLst>
            </a:pPr>
            <a:r>
              <a:rPr lang="en-CA" dirty="0"/>
              <a:t>If they had a study group while studying</a:t>
            </a:r>
          </a:p>
          <a:p>
            <a:pPr marL="815232" lvl="1" indent="-349385">
              <a:lnSpc>
                <a:spcPct val="107000"/>
              </a:lnSpc>
              <a:spcAft>
                <a:spcPts val="816"/>
              </a:spcAft>
              <a:buFont typeface="Arial" panose="020B0604020202020204" pitchFamily="34" charset="0"/>
              <a:buChar char="•"/>
              <a:tabLst>
                <a:tab pos="465847" algn="l"/>
              </a:tabLst>
            </a:pPr>
            <a:r>
              <a:rPr lang="en-CA" dirty="0"/>
              <a:t>Composition of study groups</a:t>
            </a:r>
          </a:p>
          <a:p>
            <a:pPr marL="815232" lvl="1" indent="-349385">
              <a:lnSpc>
                <a:spcPct val="107000"/>
              </a:lnSpc>
              <a:spcAft>
                <a:spcPts val="816"/>
              </a:spcAft>
              <a:buFont typeface="Arial" panose="020B0604020202020204" pitchFamily="34" charset="0"/>
              <a:buChar char="•"/>
              <a:tabLst>
                <a:tab pos="465847" algn="l"/>
              </a:tabLst>
            </a:pPr>
            <a:r>
              <a:rPr lang="en-CA" dirty="0"/>
              <a:t>If they interact(ed) socially with members of their study group</a:t>
            </a:r>
          </a:p>
          <a:p>
            <a:pPr marL="815232" lvl="1" indent="-349385">
              <a:lnSpc>
                <a:spcPct val="107000"/>
              </a:lnSpc>
              <a:spcAft>
                <a:spcPts val="816"/>
              </a:spcAft>
              <a:buFont typeface="Arial" panose="020B0604020202020204" pitchFamily="34" charset="0"/>
              <a:buChar char="•"/>
              <a:tabLst>
                <a:tab pos="465847" algn="l"/>
              </a:tabLst>
            </a:pPr>
            <a:r>
              <a:rPr lang="en-CA" dirty="0"/>
              <a:t>If they were hosted by a family off campus</a:t>
            </a:r>
          </a:p>
          <a:p>
            <a:pPr marL="815232" lvl="1" indent="-349385">
              <a:lnSpc>
                <a:spcPct val="107000"/>
              </a:lnSpc>
              <a:spcAft>
                <a:spcPts val="816"/>
              </a:spcAft>
              <a:buFont typeface="Arial" panose="020B0604020202020204" pitchFamily="34" charset="0"/>
              <a:buChar char="•"/>
              <a:tabLst>
                <a:tab pos="465847" algn="l"/>
              </a:tabLst>
            </a:pPr>
            <a:r>
              <a:rPr lang="en-CA" dirty="0"/>
              <a:t>If they felt social isolation on campus. [Social isolation on campus felt due to language and cultural barriers. (Check)]</a:t>
            </a:r>
          </a:p>
        </p:txBody>
      </p:sp>
      <p:sp>
        <p:nvSpPr>
          <p:cNvPr id="4" name="Slide Number Placeholder 3"/>
          <p:cNvSpPr>
            <a:spLocks noGrp="1"/>
          </p:cNvSpPr>
          <p:nvPr>
            <p:ph type="sldNum" sz="quarter" idx="5"/>
          </p:nvPr>
        </p:nvSpPr>
        <p:spPr/>
        <p:txBody>
          <a:bodyPr/>
          <a:lstStyle/>
          <a:p>
            <a:fld id="{0DF60C5B-9251-0E4E-A71E-273408E7D990}" type="slidenum">
              <a:rPr lang="en-US" smtClean="0"/>
              <a:t>13</a:t>
            </a:fld>
            <a:endParaRPr lang="en-US" dirty="0"/>
          </a:p>
        </p:txBody>
      </p:sp>
    </p:spTree>
    <p:extLst>
      <p:ext uri="{BB962C8B-B14F-4D97-AF65-F5344CB8AC3E}">
        <p14:creationId xmlns:p14="http://schemas.microsoft.com/office/powerpoint/2010/main" val="2541981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After some data cleaning, we were left with 2,078 respondents for this part of the study</a:t>
            </a:r>
            <a:r>
              <a:rPr lang="en-CA" dirty="0"/>
              <a:t>.</a:t>
            </a:r>
          </a:p>
        </p:txBody>
      </p:sp>
      <p:sp>
        <p:nvSpPr>
          <p:cNvPr id="4" name="Slide Number Placeholder 3"/>
          <p:cNvSpPr>
            <a:spLocks noGrp="1"/>
          </p:cNvSpPr>
          <p:nvPr>
            <p:ph type="sldNum" sz="quarter" idx="5"/>
          </p:nvPr>
        </p:nvSpPr>
        <p:spPr/>
        <p:txBody>
          <a:bodyPr/>
          <a:lstStyle/>
          <a:p>
            <a:fld id="{0DF60C5B-9251-0E4E-A71E-273408E7D990}" type="slidenum">
              <a:rPr lang="en-US" smtClean="0"/>
              <a:t>14</a:t>
            </a:fld>
            <a:endParaRPr lang="en-US" dirty="0"/>
          </a:p>
        </p:txBody>
      </p:sp>
    </p:spTree>
    <p:extLst>
      <p:ext uri="{BB962C8B-B14F-4D97-AF65-F5344CB8AC3E}">
        <p14:creationId xmlns:p14="http://schemas.microsoft.com/office/powerpoint/2010/main" val="3495432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DF60C5B-9251-0E4E-A71E-273408E7D990}" type="slidenum">
              <a:rPr lang="en-US" smtClean="0"/>
              <a:t>15</a:t>
            </a:fld>
            <a:endParaRPr lang="en-US" dirty="0"/>
          </a:p>
        </p:txBody>
      </p:sp>
    </p:spTree>
    <p:extLst>
      <p:ext uri="{BB962C8B-B14F-4D97-AF65-F5344CB8AC3E}">
        <p14:creationId xmlns:p14="http://schemas.microsoft.com/office/powerpoint/2010/main" val="4025428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DF60C5B-9251-0E4E-A71E-273408E7D990}" type="slidenum">
              <a:rPr lang="en-US" smtClean="0"/>
              <a:t>16</a:t>
            </a:fld>
            <a:endParaRPr lang="en-US" dirty="0"/>
          </a:p>
        </p:txBody>
      </p:sp>
    </p:spTree>
    <p:extLst>
      <p:ext uri="{BB962C8B-B14F-4D97-AF65-F5344CB8AC3E}">
        <p14:creationId xmlns:p14="http://schemas.microsoft.com/office/powerpoint/2010/main" val="1761398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Go quickly.</a:t>
            </a:r>
          </a:p>
        </p:txBody>
      </p:sp>
      <p:sp>
        <p:nvSpPr>
          <p:cNvPr id="4" name="Slide Number Placeholder 3"/>
          <p:cNvSpPr>
            <a:spLocks noGrp="1"/>
          </p:cNvSpPr>
          <p:nvPr>
            <p:ph type="sldNum" sz="quarter" idx="5"/>
          </p:nvPr>
        </p:nvSpPr>
        <p:spPr/>
        <p:txBody>
          <a:bodyPr/>
          <a:lstStyle/>
          <a:p>
            <a:fld id="{0DF60C5B-9251-0E4E-A71E-273408E7D990}" type="slidenum">
              <a:rPr lang="en-US" smtClean="0"/>
              <a:t>17</a:t>
            </a:fld>
            <a:endParaRPr lang="en-US" dirty="0"/>
          </a:p>
        </p:txBody>
      </p:sp>
    </p:spTree>
    <p:extLst>
      <p:ext uri="{BB962C8B-B14F-4D97-AF65-F5344CB8AC3E}">
        <p14:creationId xmlns:p14="http://schemas.microsoft.com/office/powerpoint/2010/main" val="448233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570" indent="-171570">
              <a:buFont typeface="Arial" panose="020B0604020202020204" pitchFamily="34" charset="0"/>
              <a:buChar char="•"/>
            </a:pPr>
            <a:r>
              <a:rPr lang="en-CA" dirty="0"/>
              <a:t>This finding is consistent with the literature that has documented better labour market outcomes for individuals who had strong social connections during the course of their education and shows that this holds true for international students.</a:t>
            </a:r>
          </a:p>
          <a:p>
            <a:pPr marL="171570" indent="-171570">
              <a:buFont typeface="Arial" panose="020B0604020202020204" pitchFamily="34" charset="0"/>
              <a:buChar char="•"/>
            </a:pPr>
            <a:r>
              <a:rPr lang="en-CA" dirty="0"/>
              <a:t>This result is consistent with the literature that has documented that migrant-dominant social networks may reduce search frictions for jobs that are poor matches for an immigrants’ background, increasing the likelihood that they will work in such jobs. </a:t>
            </a:r>
          </a:p>
          <a:p>
            <a:pPr marL="171570" indent="-171570" defTabSz="915040">
              <a:buFont typeface="Arial" panose="020B0604020202020204" pitchFamily="34" charset="0"/>
              <a:buChar char="•"/>
              <a:defRPr/>
            </a:pPr>
            <a:r>
              <a:rPr lang="en-CA" dirty="0"/>
              <a:t>We also find that contact with domestic students does not appear to raise an international student’s likelihood of working in their field. Where a positive correlation between domestic student contact and working in one’s field is found, this is entirely accounted for by fields of study, </a:t>
            </a:r>
            <a:r>
              <a:rPr lang="en-CA" b="1" dirty="0"/>
              <a:t>indicating that international students at programs with relatively higher demand in labour markets tend to have more contact with domestic students. </a:t>
            </a:r>
            <a:r>
              <a:rPr lang="en-CA" dirty="0"/>
              <a:t>The lack of a positive effect of domestic student contact is perhaps surprising, since theoretically it would be expected that contact with domestic students would help with transmitting cultural norms, improving English/French language skills, and reducing job search frictions in segments of the labour markets that disproportionately employ domestic student graduates. Domestic students seem to help international students find jobs, but this effect is actually due to </a:t>
            </a:r>
            <a:r>
              <a:rPr lang="en-CA" b="1" dirty="0"/>
              <a:t>shared fields of study</a:t>
            </a:r>
            <a:r>
              <a:rPr lang="en-CA" dirty="0"/>
              <a:t> rather than their domestic status. Controlling for field of study removes the apparent advantage, highlighting the importance of </a:t>
            </a:r>
            <a:r>
              <a:rPr lang="en-CA" b="1" dirty="0"/>
              <a:t>job-field relevance</a:t>
            </a:r>
            <a:r>
              <a:rPr lang="en-CA" dirty="0"/>
              <a:t> in networks.</a:t>
            </a:r>
          </a:p>
          <a:p>
            <a:pPr marL="171570" indent="-171570">
              <a:buFont typeface="Arial" panose="020B0604020202020204" pitchFamily="34" charset="0"/>
              <a:buChar char="•"/>
            </a:pPr>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0DF60C5B-9251-0E4E-A71E-273408E7D990}" type="slidenum">
              <a:rPr lang="en-US" smtClean="0"/>
              <a:t>18</a:t>
            </a:fld>
            <a:endParaRPr lang="en-US" dirty="0"/>
          </a:p>
        </p:txBody>
      </p:sp>
    </p:spTree>
    <p:extLst>
      <p:ext uri="{BB962C8B-B14F-4D97-AF65-F5344CB8AC3E}">
        <p14:creationId xmlns:p14="http://schemas.microsoft.com/office/powerpoint/2010/main" val="2875514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58583-ED28-DBC5-C192-58F4CF9877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81CE2D-8A47-C16D-4628-37B81C4AB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E1F54E-EF6C-AEC2-276F-F8A66436931F}"/>
              </a:ext>
            </a:extLst>
          </p:cNvPr>
          <p:cNvSpPr>
            <a:spLocks noGrp="1"/>
          </p:cNvSpPr>
          <p:nvPr>
            <p:ph type="body" idx="1"/>
          </p:nvPr>
        </p:nvSpPr>
        <p:spPr/>
        <p:txBody>
          <a:bodyPr/>
          <a:lstStyle/>
          <a:p>
            <a:r>
              <a:rPr lang="en-CA" dirty="0"/>
              <a:t>So, when we refer to job-education matching, we generally are referring to alignment of education levels with skill levels (TEER 0-5). However, what results of this study are suggesting is Job-field matching and not so much job-degree matching. Presence of domestic students helps field sorting.</a:t>
            </a:r>
          </a:p>
        </p:txBody>
      </p:sp>
      <p:sp>
        <p:nvSpPr>
          <p:cNvPr id="4" name="Slide Number Placeholder 3">
            <a:extLst>
              <a:ext uri="{FF2B5EF4-FFF2-40B4-BE49-F238E27FC236}">
                <a16:creationId xmlns:a16="http://schemas.microsoft.com/office/drawing/2014/main" id="{4AA7CE22-3EAB-FC0D-CC90-B362D3CC0749}"/>
              </a:ext>
            </a:extLst>
          </p:cNvPr>
          <p:cNvSpPr>
            <a:spLocks noGrp="1"/>
          </p:cNvSpPr>
          <p:nvPr>
            <p:ph type="sldNum" sz="quarter" idx="5"/>
          </p:nvPr>
        </p:nvSpPr>
        <p:spPr/>
        <p:txBody>
          <a:bodyPr/>
          <a:lstStyle/>
          <a:p>
            <a:fld id="{0DF60C5B-9251-0E4E-A71E-273408E7D990}" type="slidenum">
              <a:rPr lang="en-US" smtClean="0"/>
              <a:t>19</a:t>
            </a:fld>
            <a:endParaRPr lang="en-US" dirty="0"/>
          </a:p>
        </p:txBody>
      </p:sp>
    </p:spTree>
    <p:extLst>
      <p:ext uri="{BB962C8B-B14F-4D97-AF65-F5344CB8AC3E}">
        <p14:creationId xmlns:p14="http://schemas.microsoft.com/office/powerpoint/2010/main" val="3284945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85" indent="-349385">
              <a:lnSpc>
                <a:spcPct val="107000"/>
              </a:lnSpc>
              <a:spcAft>
                <a:spcPts val="816"/>
              </a:spcAft>
              <a:buFont typeface="+mj-lt"/>
              <a:buAutoNum type="arabicPeriod"/>
              <a:tabLst>
                <a:tab pos="465847" algn="l"/>
              </a:tabLst>
            </a:pPr>
            <a:endParaRPr lang="en-CA" dirty="0"/>
          </a:p>
        </p:txBody>
      </p:sp>
      <p:sp>
        <p:nvSpPr>
          <p:cNvPr id="4" name="Slide Number Placeholder 3"/>
          <p:cNvSpPr>
            <a:spLocks noGrp="1"/>
          </p:cNvSpPr>
          <p:nvPr>
            <p:ph type="sldNum" sz="quarter" idx="5"/>
          </p:nvPr>
        </p:nvSpPr>
        <p:spPr/>
        <p:txBody>
          <a:bodyPr/>
          <a:lstStyle/>
          <a:p>
            <a:fld id="{0DF60C5B-9251-0E4E-A71E-273408E7D990}" type="slidenum">
              <a:rPr lang="en-US" smtClean="0"/>
              <a:t>2</a:t>
            </a:fld>
            <a:endParaRPr lang="en-US" dirty="0"/>
          </a:p>
        </p:txBody>
      </p:sp>
    </p:spTree>
    <p:extLst>
      <p:ext uri="{BB962C8B-B14F-4D97-AF65-F5344CB8AC3E}">
        <p14:creationId xmlns:p14="http://schemas.microsoft.com/office/powerpoint/2010/main" val="3115494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DF60C5B-9251-0E4E-A71E-273408E7D990}" type="slidenum">
              <a:rPr lang="en-US" smtClean="0"/>
              <a:t>20</a:t>
            </a:fld>
            <a:endParaRPr lang="en-US" dirty="0"/>
          </a:p>
        </p:txBody>
      </p:sp>
    </p:spTree>
    <p:extLst>
      <p:ext uri="{BB962C8B-B14F-4D97-AF65-F5344CB8AC3E}">
        <p14:creationId xmlns:p14="http://schemas.microsoft.com/office/powerpoint/2010/main" val="1647194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85" indent="-349385">
              <a:lnSpc>
                <a:spcPct val="107000"/>
              </a:lnSpc>
              <a:spcAft>
                <a:spcPts val="816"/>
              </a:spcAft>
              <a:buFont typeface="+mj-lt"/>
              <a:buAutoNum type="arabicPeriod"/>
              <a:tabLst>
                <a:tab pos="465847" algn="l"/>
              </a:tabLst>
            </a:pPr>
            <a:endParaRPr lang="en-CA" dirty="0"/>
          </a:p>
        </p:txBody>
      </p:sp>
      <p:sp>
        <p:nvSpPr>
          <p:cNvPr id="4" name="Slide Number Placeholder 3"/>
          <p:cNvSpPr>
            <a:spLocks noGrp="1"/>
          </p:cNvSpPr>
          <p:nvPr>
            <p:ph type="sldNum" sz="quarter" idx="5"/>
          </p:nvPr>
        </p:nvSpPr>
        <p:spPr/>
        <p:txBody>
          <a:bodyPr/>
          <a:lstStyle/>
          <a:p>
            <a:fld id="{0DF60C5B-9251-0E4E-A71E-273408E7D990}" type="slidenum">
              <a:rPr lang="en-US" smtClean="0"/>
              <a:t>3</a:t>
            </a:fld>
            <a:endParaRPr lang="en-US" dirty="0"/>
          </a:p>
        </p:txBody>
      </p:sp>
    </p:spTree>
    <p:extLst>
      <p:ext uri="{BB962C8B-B14F-4D97-AF65-F5344CB8AC3E}">
        <p14:creationId xmlns:p14="http://schemas.microsoft.com/office/powerpoint/2010/main" val="1848931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81650" cy="3140075"/>
          </a:xfrm>
        </p:spPr>
      </p:sp>
      <p:sp>
        <p:nvSpPr>
          <p:cNvPr id="3" name="Notes Placeholder 2"/>
          <p:cNvSpPr>
            <a:spLocks noGrp="1"/>
          </p:cNvSpPr>
          <p:nvPr>
            <p:ph type="body" idx="1"/>
          </p:nvPr>
        </p:nvSpPr>
        <p:spPr/>
        <p:txBody>
          <a:bodyPr/>
          <a:lstStyle/>
          <a:p>
            <a:pPr marL="291155" indent="-291155" defTabSz="931694">
              <a:buFont typeface="Arial" panose="020B0604020202020204" pitchFamily="34" charset="0"/>
              <a:buChar char="•"/>
              <a:defRPr/>
            </a:pPr>
            <a:r>
              <a:rPr lang="en-CA" sz="1800" b="1" dirty="0">
                <a:latin typeface="Times New Roman" panose="02020603050405020304" pitchFamily="18" charset="0"/>
                <a:ea typeface="Calibri" panose="020F0502020204030204" pitchFamily="34" charset="0"/>
              </a:rPr>
              <a:t>Aging at a faster rate</a:t>
            </a:r>
            <a:r>
              <a:rPr lang="en-CA" sz="1800" dirty="0">
                <a:latin typeface="Times New Roman" panose="02020603050405020304" pitchFamily="18" charset="0"/>
                <a:ea typeface="Calibri" panose="020F0502020204030204" pitchFamily="34" charset="0"/>
              </a:rPr>
              <a:t>.</a:t>
            </a:r>
          </a:p>
          <a:p>
            <a:pPr marL="291155" indent="-291155" defTabSz="931694">
              <a:buFont typeface="Arial" panose="020B0604020202020204" pitchFamily="34" charset="0"/>
              <a:buChar char="•"/>
              <a:defRPr/>
            </a:pPr>
            <a:r>
              <a:rPr lang="en-CA" sz="1800" dirty="0">
                <a:latin typeface="Times New Roman" panose="02020603050405020304" pitchFamily="18" charset="0"/>
                <a:ea typeface="Calibri" panose="020F0502020204030204" pitchFamily="34" charset="0"/>
              </a:rPr>
              <a:t>After decades of stagnation or decline, population in Atlantic Canada has increased remarkably over the past few years. However, there are still concerns about aging of population, resulting from declining natural growth of population happening in Atlantic Canada at a faster rate, which has economic implications for the region. </a:t>
            </a:r>
            <a:r>
              <a:rPr lang="en-CA" sz="1800" dirty="0">
                <a:latin typeface="Times New Roman" panose="02020603050405020304" pitchFamily="18" charset="0"/>
                <a:ea typeface="Times New Roman" panose="02020603050405020304" pitchFamily="18" charset="0"/>
              </a:rPr>
              <a:t>The median age across Canada is 40.6 years. In Atlantic Canada it ranges from a low of 41.9 in Prince Edward Island to 48 in Newfoundland and Labrador. And, despite good population growth over the past decade or so, other parts of Canada have been increasing faster. The Atlantic share of national population in 1996 was 8%; in 2023 it was 6.5%.</a:t>
            </a:r>
          </a:p>
          <a:p>
            <a:pPr marL="291155" indent="-291155" defTabSz="931694">
              <a:buFont typeface="Arial" panose="020B0604020202020204" pitchFamily="34" charset="0"/>
              <a:buChar char="•"/>
              <a:defRPr/>
            </a:pPr>
            <a:endParaRPr lang="en-CA" sz="1800" dirty="0">
              <a:latin typeface="Times New Roman" panose="02020603050405020304" pitchFamily="18" charset="0"/>
              <a:ea typeface="Times New Roman" panose="02020603050405020304" pitchFamily="18" charset="0"/>
            </a:endParaRPr>
          </a:p>
          <a:p>
            <a:pPr marL="291155" indent="-291155" defTabSz="931694">
              <a:buFont typeface="Arial" panose="020B0604020202020204" pitchFamily="34" charset="0"/>
              <a:buChar char="•"/>
              <a:defRPr/>
            </a:pPr>
            <a:r>
              <a:rPr lang="en-CA" sz="1800" dirty="0">
                <a:latin typeface="Times New Roman" panose="02020603050405020304" pitchFamily="18" charset="0"/>
                <a:ea typeface="Calibri" panose="020F0502020204030204" pitchFamily="34" charset="0"/>
              </a:rPr>
              <a:t>Aging population has its impact on economic development. Strategies for growth in the region embody demand for a well-educated and skilled labour force, to encourage the right kind of development. This is more difficult to sustain with an aging population.</a:t>
            </a:r>
          </a:p>
          <a:p>
            <a:pPr marL="291155" indent="-291155" defTabSz="931694">
              <a:buFont typeface="Arial" panose="020B0604020202020204" pitchFamily="34" charset="0"/>
              <a:buChar char="•"/>
              <a:defRPr/>
            </a:pPr>
            <a:endParaRPr lang="en-CA" sz="1800" dirty="0">
              <a:latin typeface="Times New Roman" panose="02020603050405020304" pitchFamily="18" charset="0"/>
              <a:ea typeface="Times New Roman" panose="02020603050405020304" pitchFamily="18" charset="0"/>
            </a:endParaRPr>
          </a:p>
          <a:p>
            <a:pPr marL="291155" indent="-291155">
              <a:buFont typeface="Arial" panose="020B0604020202020204" pitchFamily="34" charset="0"/>
              <a:buChar char="•"/>
            </a:pPr>
            <a:endParaRPr lang="en-CA" b="0" dirty="0"/>
          </a:p>
        </p:txBody>
      </p:sp>
      <p:sp>
        <p:nvSpPr>
          <p:cNvPr id="4" name="Slide Number Placeholder 3"/>
          <p:cNvSpPr>
            <a:spLocks noGrp="1"/>
          </p:cNvSpPr>
          <p:nvPr>
            <p:ph type="sldNum" sz="quarter" idx="5"/>
          </p:nvPr>
        </p:nvSpPr>
        <p:spPr/>
        <p:txBody>
          <a:bodyPr/>
          <a:lstStyle/>
          <a:p>
            <a:fld id="{0DF60C5B-9251-0E4E-A71E-273408E7D990}" type="slidenum">
              <a:rPr lang="en-US" smtClean="0"/>
              <a:t>4</a:t>
            </a:fld>
            <a:endParaRPr lang="en-US" dirty="0"/>
          </a:p>
        </p:txBody>
      </p:sp>
    </p:spTree>
    <p:extLst>
      <p:ext uri="{BB962C8B-B14F-4D97-AF65-F5344CB8AC3E}">
        <p14:creationId xmlns:p14="http://schemas.microsoft.com/office/powerpoint/2010/main" val="2827712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85" indent="-349385" defTabSz="931694">
              <a:lnSpc>
                <a:spcPct val="107000"/>
              </a:lnSpc>
              <a:spcAft>
                <a:spcPts val="816"/>
              </a:spcAft>
              <a:buFont typeface="+mj-lt"/>
              <a:buAutoNum type="arabicPeriod"/>
              <a:tabLst>
                <a:tab pos="465847" algn="l"/>
              </a:tabLst>
              <a:defRPr/>
            </a:pPr>
            <a:r>
              <a:rPr lang="en-CA" b="0" i="0" dirty="0">
                <a:solidFill>
                  <a:srgbClr val="333333"/>
                </a:solidFill>
                <a:effectLst/>
                <a:highlight>
                  <a:srgbClr val="FFFFFF"/>
                </a:highlight>
                <a:latin typeface="Noto Sans" panose="020B0502040504020204" pitchFamily="34" charset="0"/>
              </a:rPr>
              <a:t>Human capital growth more important but challenging due to natural decline of population falling university aged population, necessity of international students.</a:t>
            </a:r>
          </a:p>
          <a:p>
            <a:pPr marL="349385" indent="-349385" defTabSz="931694">
              <a:lnSpc>
                <a:spcPct val="107000"/>
              </a:lnSpc>
              <a:spcAft>
                <a:spcPts val="816"/>
              </a:spcAft>
              <a:buFont typeface="+mj-lt"/>
              <a:buAutoNum type="arabicPeriod"/>
              <a:tabLst>
                <a:tab pos="465847" algn="l"/>
              </a:tabLst>
              <a:defRPr/>
            </a:pPr>
            <a:r>
              <a:rPr lang="en-CA" b="0" i="0" dirty="0">
                <a:solidFill>
                  <a:srgbClr val="333333"/>
                </a:solidFill>
                <a:effectLst/>
                <a:highlight>
                  <a:srgbClr val="FFFFFF"/>
                </a:highlight>
                <a:latin typeface="Noto Sans" panose="020B0502040504020204" pitchFamily="34" charset="0"/>
              </a:rPr>
              <a:t>Enrolment of Canadian students in public postsecondary institutions across Canada declined by 37,065 from the 2010/2011 academic year to 1,784,181 in 2019/2020, likely due to population decline. From 2010 to 2019, the number of international students enrolled in Canadian public postsecondary educational institutions more than doubled from 142,200 to 388,800, and their share of total postsecondary student enrolments increased from 7% to 18% (Crossman, Choi, &amp; Hou, 2021). </a:t>
            </a:r>
            <a:r>
              <a:rPr lang="en-CA" sz="1800" dirty="0">
                <a:latin typeface="Times New Roman" panose="02020603050405020304" pitchFamily="18" charset="0"/>
                <a:ea typeface="Calibri" panose="020F0502020204030204" pitchFamily="34" charset="0"/>
              </a:rPr>
              <a:t>Development strategies are based on a labour force that can sustain continuous growth, including increasing the number of international students at the region’s universities and colleges, and encouraging them to seek permanent resident status at the end of their studies and join the labour force. These students have Canadian qualifications, are fluent in one or both official languages, and are familiar with the culture.</a:t>
            </a:r>
            <a:endParaRPr lang="en-CA" sz="1800" dirty="0">
              <a:latin typeface="Times New Roman" panose="02020603050405020304" pitchFamily="18" charset="0"/>
              <a:ea typeface="Times New Roman" panose="02020603050405020304" pitchFamily="18" charset="0"/>
            </a:endParaRPr>
          </a:p>
          <a:p>
            <a:pPr marL="349385" indent="-349385">
              <a:lnSpc>
                <a:spcPct val="107000"/>
              </a:lnSpc>
              <a:spcAft>
                <a:spcPts val="816"/>
              </a:spcAft>
              <a:buFont typeface="+mj-lt"/>
              <a:buAutoNum type="arabicPeriod"/>
              <a:tabLst>
                <a:tab pos="465847" algn="l"/>
              </a:tabLst>
            </a:pPr>
            <a:endParaRPr lang="en-CA" dirty="0"/>
          </a:p>
        </p:txBody>
      </p:sp>
      <p:sp>
        <p:nvSpPr>
          <p:cNvPr id="4" name="Slide Number Placeholder 3"/>
          <p:cNvSpPr>
            <a:spLocks noGrp="1"/>
          </p:cNvSpPr>
          <p:nvPr>
            <p:ph type="sldNum" sz="quarter" idx="5"/>
          </p:nvPr>
        </p:nvSpPr>
        <p:spPr/>
        <p:txBody>
          <a:bodyPr/>
          <a:lstStyle/>
          <a:p>
            <a:fld id="{0DF60C5B-9251-0E4E-A71E-273408E7D990}" type="slidenum">
              <a:rPr lang="en-US" smtClean="0"/>
              <a:t>5</a:t>
            </a:fld>
            <a:endParaRPr lang="en-US" dirty="0"/>
          </a:p>
        </p:txBody>
      </p:sp>
    </p:spTree>
    <p:extLst>
      <p:ext uri="{BB962C8B-B14F-4D97-AF65-F5344CB8AC3E}">
        <p14:creationId xmlns:p14="http://schemas.microsoft.com/office/powerpoint/2010/main" val="1966672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85" indent="-349385">
              <a:lnSpc>
                <a:spcPct val="107000"/>
              </a:lnSpc>
              <a:spcAft>
                <a:spcPts val="816"/>
              </a:spcAft>
              <a:buFont typeface="+mj-lt"/>
              <a:buAutoNum type="arabicPeriod"/>
              <a:tabLst>
                <a:tab pos="465847" algn="l"/>
              </a:tabLst>
            </a:pPr>
            <a:endParaRPr lang="en-CA" dirty="0"/>
          </a:p>
        </p:txBody>
      </p:sp>
      <p:sp>
        <p:nvSpPr>
          <p:cNvPr id="4" name="Slide Number Placeholder 3"/>
          <p:cNvSpPr>
            <a:spLocks noGrp="1"/>
          </p:cNvSpPr>
          <p:nvPr>
            <p:ph type="sldNum" sz="quarter" idx="5"/>
          </p:nvPr>
        </p:nvSpPr>
        <p:spPr/>
        <p:txBody>
          <a:bodyPr/>
          <a:lstStyle/>
          <a:p>
            <a:pPr defTabSz="931694">
              <a:defRPr/>
            </a:pPr>
            <a:fld id="{0DF60C5B-9251-0E4E-A71E-273408E7D990}" type="slidenum">
              <a:rPr lang="en-US">
                <a:solidFill>
                  <a:prstClr val="black"/>
                </a:solidFill>
                <a:latin typeface="Calibri" panose="020F0502020204030204"/>
              </a:rPr>
              <a:pPr defTabSz="931694">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1120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r>
              <a:rPr lang="en-CA" dirty="0">
                <a:ea typeface="Calibri" panose="020F0502020204030204" pitchFamily="34" charset="0"/>
              </a:rPr>
              <a:t>Survey </a:t>
            </a:r>
            <a:r>
              <a:rPr lang="en-US" dirty="0">
                <a:ea typeface="Times New Roman" panose="02020603050405020304" pitchFamily="18" charset="0"/>
              </a:rPr>
              <a:t>addressed:</a:t>
            </a:r>
          </a:p>
          <a:p>
            <a:pPr marL="349385" indent="-349385">
              <a:lnSpc>
                <a:spcPct val="115000"/>
              </a:lnSpc>
              <a:spcAft>
                <a:spcPts val="1019"/>
              </a:spcAft>
              <a:buFont typeface="Arial" panose="020B0604020202020204" pitchFamily="34" charset="0"/>
              <a:buChar char="•"/>
            </a:pPr>
            <a:r>
              <a:rPr lang="en-US" dirty="0">
                <a:ea typeface="Times New Roman" panose="02020603050405020304" pitchFamily="18" charset="0"/>
              </a:rPr>
              <a:t>The education they receive, campus services, social interactions, employment, and the immigration process. </a:t>
            </a:r>
          </a:p>
          <a:p>
            <a:pPr marL="349385" indent="-349385">
              <a:lnSpc>
                <a:spcPct val="115000"/>
              </a:lnSpc>
              <a:spcAft>
                <a:spcPts val="1019"/>
              </a:spcAft>
              <a:buFont typeface="Arial" panose="020B0604020202020204" pitchFamily="34" charset="0"/>
              <a:buChar char="•"/>
            </a:pPr>
            <a:r>
              <a:rPr lang="en-US" dirty="0">
                <a:ea typeface="Times New Roman" panose="02020603050405020304" pitchFamily="18" charset="0"/>
              </a:rPr>
              <a:t>An in-depth analysis of their experiences is imperative to their retention in the region after finishing their studies.</a:t>
            </a:r>
            <a:endParaRPr lang="en-CA" dirty="0">
              <a:ea typeface="Times New Roman" panose="02020603050405020304" pitchFamily="18" charset="0"/>
            </a:endParaRPr>
          </a:p>
          <a:p>
            <a:pPr marL="349385" indent="-349385">
              <a:lnSpc>
                <a:spcPct val="107000"/>
              </a:lnSpc>
              <a:spcAft>
                <a:spcPts val="816"/>
              </a:spcAft>
              <a:buFont typeface="+mj-lt"/>
              <a:buAutoNum type="arabicPeriod"/>
              <a:tabLst>
                <a:tab pos="465847" algn="l"/>
              </a:tabLst>
            </a:pPr>
            <a:endParaRPr lang="en-CA" dirty="0"/>
          </a:p>
        </p:txBody>
      </p:sp>
      <p:sp>
        <p:nvSpPr>
          <p:cNvPr id="4" name="Slide Number Placeholder 3"/>
          <p:cNvSpPr>
            <a:spLocks noGrp="1"/>
          </p:cNvSpPr>
          <p:nvPr>
            <p:ph type="sldNum" sz="quarter" idx="5"/>
          </p:nvPr>
        </p:nvSpPr>
        <p:spPr/>
        <p:txBody>
          <a:bodyPr/>
          <a:lstStyle/>
          <a:p>
            <a:fld id="{0DF60C5B-9251-0E4E-A71E-273408E7D990}" type="slidenum">
              <a:rPr lang="en-US" smtClean="0"/>
              <a:t>7</a:t>
            </a:fld>
            <a:endParaRPr lang="en-US" dirty="0"/>
          </a:p>
        </p:txBody>
      </p:sp>
    </p:spTree>
    <p:extLst>
      <p:ext uri="{BB962C8B-B14F-4D97-AF65-F5344CB8AC3E}">
        <p14:creationId xmlns:p14="http://schemas.microsoft.com/office/powerpoint/2010/main" val="682630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85" indent="-349385">
              <a:lnSpc>
                <a:spcPct val="115000"/>
              </a:lnSpc>
              <a:spcAft>
                <a:spcPts val="1019"/>
              </a:spcAft>
              <a:buFont typeface="Arial" panose="020B0604020202020204" pitchFamily="34" charset="0"/>
              <a:buChar char="•"/>
            </a:pPr>
            <a:r>
              <a:rPr lang="en-US" dirty="0">
                <a:ea typeface="Times New Roman" panose="02020603050405020304" pitchFamily="18" charset="0"/>
              </a:rPr>
              <a:t>Development and success through skill development (develop technical and soft skills), networking opportunities (chance to connect to professionals in the field more easily), faster on the job training.</a:t>
            </a:r>
            <a:endParaRPr lang="en-CA" dirty="0">
              <a:ea typeface="Times New Roman" panose="02020603050405020304" pitchFamily="18" charset="0"/>
            </a:endParaRPr>
          </a:p>
          <a:p>
            <a:pPr marL="349385" indent="-349385">
              <a:lnSpc>
                <a:spcPct val="115000"/>
              </a:lnSpc>
              <a:spcAft>
                <a:spcPts val="1019"/>
              </a:spcAft>
              <a:buFont typeface="Arial" panose="020B0604020202020204" pitchFamily="34" charset="0"/>
              <a:buChar char="•"/>
            </a:pPr>
            <a:r>
              <a:rPr lang="en-CA" dirty="0">
                <a:ea typeface="Times New Roman" panose="02020603050405020304" pitchFamily="18" charset="0"/>
              </a:rPr>
              <a:t>Returns to education received: Through faster adaptation on the workplace.</a:t>
            </a:r>
          </a:p>
          <a:p>
            <a:pPr marL="349385" indent="-349385">
              <a:lnSpc>
                <a:spcPct val="115000"/>
              </a:lnSpc>
              <a:spcAft>
                <a:spcPts val="1019"/>
              </a:spcAft>
              <a:buFont typeface="Arial" panose="020B0604020202020204" pitchFamily="34" charset="0"/>
              <a:buChar char="•"/>
            </a:pPr>
            <a:r>
              <a:rPr lang="en-CA" dirty="0">
                <a:ea typeface="Times New Roman" panose="02020603050405020304" pitchFamily="18" charset="0"/>
              </a:rPr>
              <a:t>Better productivity of labour force benefitting the society.</a:t>
            </a:r>
          </a:p>
          <a:p>
            <a:pPr>
              <a:lnSpc>
                <a:spcPct val="115000"/>
              </a:lnSpc>
              <a:spcAft>
                <a:spcPts val="1019"/>
              </a:spcAft>
            </a:pPr>
            <a:r>
              <a:rPr lang="en-CA" dirty="0">
                <a:ea typeface="Times New Roman" panose="02020603050405020304" pitchFamily="18" charset="0"/>
              </a:rPr>
              <a:t>In case of international students it is more important because international student attraction and retention initiatives aim at fulfilling gaps in particular fields. More targeted towards filling labour market gaps. (Recent policy changes now require post-secondary institutions to recruit students in areas where there are labour market needs.</a:t>
            </a:r>
            <a:endParaRPr lang="en-US" dirty="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60C5B-9251-0E4E-A71E-273408E7D990}" type="slidenum">
              <a:rPr lang="en-US" smtClean="0"/>
              <a:t>8</a:t>
            </a:fld>
            <a:endParaRPr lang="en-US" dirty="0"/>
          </a:p>
        </p:txBody>
      </p:sp>
    </p:spTree>
    <p:extLst>
      <p:ext uri="{BB962C8B-B14F-4D97-AF65-F5344CB8AC3E}">
        <p14:creationId xmlns:p14="http://schemas.microsoft.com/office/powerpoint/2010/main" val="2702835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Read below:</a:t>
            </a:r>
          </a:p>
          <a:p>
            <a:r>
              <a:rPr lang="en-CA" b="1" dirty="0"/>
              <a:t>Social experiences during study can create a supportive environment that enhances employability and increases the chances of finding relevant job opportunities</a:t>
            </a:r>
            <a:r>
              <a:rPr lang="en-US" dirty="0"/>
              <a:t>.</a:t>
            </a:r>
          </a:p>
          <a:p>
            <a:r>
              <a:rPr lang="en-CA" dirty="0"/>
              <a:t>Teamwork skills: Participating in group projects and social events fosters teamwork and collaboration skills, which are highly valued by employers. Demonstrating these skills can make candidates more attractive for relevant positions.</a:t>
            </a:r>
          </a:p>
        </p:txBody>
      </p:sp>
      <p:sp>
        <p:nvSpPr>
          <p:cNvPr id="4" name="Slide Number Placeholder 3"/>
          <p:cNvSpPr>
            <a:spLocks noGrp="1"/>
          </p:cNvSpPr>
          <p:nvPr>
            <p:ph type="sldNum" sz="quarter" idx="5"/>
          </p:nvPr>
        </p:nvSpPr>
        <p:spPr/>
        <p:txBody>
          <a:bodyPr/>
          <a:lstStyle/>
          <a:p>
            <a:fld id="{0DF60C5B-9251-0E4E-A71E-273408E7D990}" type="slidenum">
              <a:rPr lang="en-US" smtClean="0"/>
              <a:t>9</a:t>
            </a:fld>
            <a:endParaRPr lang="en-US" dirty="0"/>
          </a:p>
        </p:txBody>
      </p:sp>
    </p:spTree>
    <p:extLst>
      <p:ext uri="{BB962C8B-B14F-4D97-AF65-F5344CB8AC3E}">
        <p14:creationId xmlns:p14="http://schemas.microsoft.com/office/powerpoint/2010/main" val="2297838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BF102-3E23-31E2-89B1-6D10E76D6A30}"/>
              </a:ext>
            </a:extLst>
          </p:cNvPr>
          <p:cNvSpPr>
            <a:spLocks noGrp="1"/>
          </p:cNvSpPr>
          <p:nvPr>
            <p:ph type="ctrTitle"/>
          </p:nvPr>
        </p:nvSpPr>
        <p:spPr>
          <a:xfrm>
            <a:off x="1524000" y="1122363"/>
            <a:ext cx="9144000" cy="2387600"/>
          </a:xfrm>
        </p:spPr>
        <p:txBody>
          <a:bodyPr anchor="b">
            <a:normAutofit/>
          </a:bodyPr>
          <a:lstStyle>
            <a:lvl1pPr algn="ctr">
              <a:defRPr sz="4800">
                <a:solidFill>
                  <a:srgbClr val="5F0A3E"/>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10CE49A-F308-F906-57BF-301518EDB371}"/>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7C2DB8F-3E2D-066F-06A0-BAC3A512485A}"/>
              </a:ext>
            </a:extLst>
          </p:cNvPr>
          <p:cNvSpPr>
            <a:spLocks noGrp="1"/>
          </p:cNvSpPr>
          <p:nvPr>
            <p:ph type="dt" sz="half" idx="10"/>
          </p:nvPr>
        </p:nvSpPr>
        <p:spPr/>
        <p:txBody>
          <a:bodyPr/>
          <a:lstStyle/>
          <a:p>
            <a:fld id="{93D1B2C0-1FD5-7B40-B252-D9944AD07450}" type="datetimeFigureOut">
              <a:rPr lang="en-US" smtClean="0"/>
              <a:t>3/11/2026</a:t>
            </a:fld>
            <a:endParaRPr lang="en-US" dirty="0"/>
          </a:p>
        </p:txBody>
      </p:sp>
      <p:sp>
        <p:nvSpPr>
          <p:cNvPr id="5" name="Footer Placeholder 4">
            <a:extLst>
              <a:ext uri="{FF2B5EF4-FFF2-40B4-BE49-F238E27FC236}">
                <a16:creationId xmlns:a16="http://schemas.microsoft.com/office/drawing/2014/main" id="{706529B2-49CA-4E66-3564-88DFBB70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90FC01-E720-407D-5043-01DA805881E1}"/>
              </a:ext>
            </a:extLst>
          </p:cNvPr>
          <p:cNvSpPr>
            <a:spLocks noGrp="1"/>
          </p:cNvSpPr>
          <p:nvPr>
            <p:ph type="sldNum" sz="quarter" idx="12"/>
          </p:nvPr>
        </p:nvSpPr>
        <p:spPr/>
        <p:txBody>
          <a:bodyPr/>
          <a:lstStyle/>
          <a:p>
            <a:fld id="{FDC0A681-0EFA-2C42-B0CE-6F23BA4C0A49}" type="slidenum">
              <a:rPr lang="en-US" smtClean="0"/>
              <a:t>‹#›</a:t>
            </a:fld>
            <a:endParaRPr lang="en-US" dirty="0"/>
          </a:p>
        </p:txBody>
      </p:sp>
    </p:spTree>
    <p:extLst>
      <p:ext uri="{BB962C8B-B14F-4D97-AF65-F5344CB8AC3E}">
        <p14:creationId xmlns:p14="http://schemas.microsoft.com/office/powerpoint/2010/main" val="191685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80603A-465B-D048-A17D-E0BC88D932E2}"/>
              </a:ext>
            </a:extLst>
          </p:cNvPr>
          <p:cNvSpPr/>
          <p:nvPr userDrawn="1"/>
        </p:nvSpPr>
        <p:spPr>
          <a:xfrm>
            <a:off x="0" y="0"/>
            <a:ext cx="12192000" cy="5738648"/>
          </a:xfrm>
          <a:prstGeom prst="rect">
            <a:avLst/>
          </a:prstGeom>
          <a:solidFill>
            <a:srgbClr val="612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612141"/>
              </a:solidFill>
            </a:endParaRPr>
          </a:p>
        </p:txBody>
      </p:sp>
      <p:pic>
        <p:nvPicPr>
          <p:cNvPr id="4" name="Picture 3">
            <a:extLst>
              <a:ext uri="{FF2B5EF4-FFF2-40B4-BE49-F238E27FC236}">
                <a16:creationId xmlns:a16="http://schemas.microsoft.com/office/drawing/2014/main" id="{F779E60D-13A1-644B-A835-FD02D32D669B}"/>
              </a:ext>
            </a:extLst>
          </p:cNvPr>
          <p:cNvPicPr>
            <a:picLocks noChangeAspect="1"/>
          </p:cNvPicPr>
          <p:nvPr userDrawn="1"/>
        </p:nvPicPr>
        <p:blipFill rotWithShape="1">
          <a:blip r:embed="rId2"/>
          <a:srcRect l="20374" t="-1469" r="107" b="-2789"/>
          <a:stretch/>
        </p:blipFill>
        <p:spPr>
          <a:xfrm>
            <a:off x="0" y="3897246"/>
            <a:ext cx="9553262" cy="2960754"/>
          </a:xfrm>
          <a:prstGeom prst="rect">
            <a:avLst/>
          </a:prstGeom>
        </p:spPr>
      </p:pic>
      <p:sp>
        <p:nvSpPr>
          <p:cNvPr id="7" name="Title 1">
            <a:extLst>
              <a:ext uri="{FF2B5EF4-FFF2-40B4-BE49-F238E27FC236}">
                <a16:creationId xmlns:a16="http://schemas.microsoft.com/office/drawing/2014/main" id="{938C8071-8435-B248-8CC4-8CC2D6D75346}"/>
              </a:ext>
            </a:extLst>
          </p:cNvPr>
          <p:cNvSpPr>
            <a:spLocks noGrp="1"/>
          </p:cNvSpPr>
          <p:nvPr>
            <p:ph type="title"/>
          </p:nvPr>
        </p:nvSpPr>
        <p:spPr>
          <a:xfrm>
            <a:off x="957946" y="1794923"/>
            <a:ext cx="9140215" cy="834630"/>
          </a:xfrm>
          <a:prstGeom prst="rect">
            <a:avLst/>
          </a:prstGeom>
        </p:spPr>
        <p:txBody>
          <a:bodyPr anchor="b">
            <a:normAutofit/>
          </a:bodyPr>
          <a:lstStyle>
            <a:lvl1pPr algn="l">
              <a:defRPr sz="4800" b="0">
                <a:solidFill>
                  <a:schemeClr val="bg1"/>
                </a:solidFill>
                <a:latin typeface="+mj-lt"/>
              </a:defRPr>
            </a:lvl1pPr>
          </a:lstStyle>
          <a:p>
            <a:r>
              <a:rPr lang="en-US" dirty="0"/>
              <a:t>Click to edit Master title style</a:t>
            </a:r>
          </a:p>
        </p:txBody>
      </p:sp>
      <p:sp>
        <p:nvSpPr>
          <p:cNvPr id="8" name="Text Placeholder 2">
            <a:extLst>
              <a:ext uri="{FF2B5EF4-FFF2-40B4-BE49-F238E27FC236}">
                <a16:creationId xmlns:a16="http://schemas.microsoft.com/office/drawing/2014/main" id="{9DB37785-45C8-AE4A-9166-6D7F52963688}"/>
              </a:ext>
            </a:extLst>
          </p:cNvPr>
          <p:cNvSpPr>
            <a:spLocks noGrp="1"/>
          </p:cNvSpPr>
          <p:nvPr>
            <p:ph type="body" idx="1"/>
          </p:nvPr>
        </p:nvSpPr>
        <p:spPr>
          <a:xfrm>
            <a:off x="957946" y="2867819"/>
            <a:ext cx="6088901" cy="461666"/>
          </a:xfrm>
        </p:spPr>
        <p:txBody>
          <a:bodyPr/>
          <a:lstStyle>
            <a:lvl1pPr marL="0" indent="0">
              <a:buNone/>
              <a:defRPr sz="2400">
                <a:solidFill>
                  <a:schemeClr val="bg1"/>
                </a:solidFill>
                <a:latin typeface="Raleway" pitchFamily="2" charset="77"/>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dirty="0"/>
              <a:t>Click to edit Master text styles</a:t>
            </a:r>
          </a:p>
        </p:txBody>
      </p:sp>
      <p:pic>
        <p:nvPicPr>
          <p:cNvPr id="9" name="Picture 8">
            <a:extLst>
              <a:ext uri="{FF2B5EF4-FFF2-40B4-BE49-F238E27FC236}">
                <a16:creationId xmlns:a16="http://schemas.microsoft.com/office/drawing/2014/main" id="{40793B13-3E9B-B421-501C-2DA37CDC27C5}"/>
              </a:ext>
            </a:extLst>
          </p:cNvPr>
          <p:cNvPicPr>
            <a:picLocks noChangeAspect="1"/>
          </p:cNvPicPr>
          <p:nvPr userDrawn="1"/>
        </p:nvPicPr>
        <p:blipFill>
          <a:blip r:embed="rId3"/>
          <a:stretch>
            <a:fillRect/>
          </a:stretch>
        </p:blipFill>
        <p:spPr>
          <a:xfrm>
            <a:off x="9853779" y="5973512"/>
            <a:ext cx="2003685" cy="708297"/>
          </a:xfrm>
          <a:prstGeom prst="rect">
            <a:avLst/>
          </a:prstGeom>
        </p:spPr>
      </p:pic>
    </p:spTree>
    <p:extLst>
      <p:ext uri="{BB962C8B-B14F-4D97-AF65-F5344CB8AC3E}">
        <p14:creationId xmlns:p14="http://schemas.microsoft.com/office/powerpoint/2010/main" val="55664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DC5CD5-7EC1-FE4D-BB82-8485AC698AC7}"/>
              </a:ext>
            </a:extLst>
          </p:cNvPr>
          <p:cNvSpPr/>
          <p:nvPr userDrawn="1"/>
        </p:nvSpPr>
        <p:spPr>
          <a:xfrm>
            <a:off x="0" y="0"/>
            <a:ext cx="12192000" cy="6858000"/>
          </a:xfrm>
          <a:prstGeom prst="rect">
            <a:avLst/>
          </a:prstGeom>
          <a:solidFill>
            <a:srgbClr val="6121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 name="Title 1">
            <a:extLst>
              <a:ext uri="{FF2B5EF4-FFF2-40B4-BE49-F238E27FC236}">
                <a16:creationId xmlns:a16="http://schemas.microsoft.com/office/drawing/2014/main" id="{513FF1A6-E974-CA44-972F-ABD12FC73ECB}"/>
              </a:ext>
            </a:extLst>
          </p:cNvPr>
          <p:cNvSpPr>
            <a:spLocks noGrp="1"/>
          </p:cNvSpPr>
          <p:nvPr>
            <p:ph type="title"/>
          </p:nvPr>
        </p:nvSpPr>
        <p:spPr>
          <a:xfrm>
            <a:off x="2322583" y="3011686"/>
            <a:ext cx="7546837" cy="834630"/>
          </a:xfrm>
          <a:prstGeom prst="rect">
            <a:avLst/>
          </a:prstGeom>
        </p:spPr>
        <p:txBody>
          <a:bodyPr anchor="b">
            <a:normAutofit/>
          </a:bodyPr>
          <a:lstStyle>
            <a:lvl1pPr algn="ctr">
              <a:defRPr sz="4800" b="0">
                <a:solidFill>
                  <a:schemeClr val="bg1"/>
                </a:solidFill>
                <a:latin typeface="+mj-lt"/>
              </a:defRPr>
            </a:lvl1pPr>
          </a:lstStyle>
          <a:p>
            <a:r>
              <a:rPr lang="en-US" dirty="0"/>
              <a:t>Click to edit Master title</a:t>
            </a:r>
          </a:p>
        </p:txBody>
      </p:sp>
    </p:spTree>
    <p:extLst>
      <p:ext uri="{BB962C8B-B14F-4D97-AF65-F5344CB8AC3E}">
        <p14:creationId xmlns:p14="http://schemas.microsoft.com/office/powerpoint/2010/main" val="3570308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ub 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BFF5A7-AD8A-4F41-AA2A-46D7A544F5F3}"/>
              </a:ext>
            </a:extLst>
          </p:cNvPr>
          <p:cNvSpPr/>
          <p:nvPr userDrawn="1"/>
        </p:nvSpPr>
        <p:spPr>
          <a:xfrm>
            <a:off x="0" y="0"/>
            <a:ext cx="12192000" cy="6858000"/>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pic>
        <p:nvPicPr>
          <p:cNvPr id="10" name="Picture 9">
            <a:extLst>
              <a:ext uri="{FF2B5EF4-FFF2-40B4-BE49-F238E27FC236}">
                <a16:creationId xmlns:a16="http://schemas.microsoft.com/office/drawing/2014/main" id="{AE3A2FE9-F0FD-3E41-B8AF-2580AE51F119}"/>
              </a:ext>
            </a:extLst>
          </p:cNvPr>
          <p:cNvPicPr>
            <a:picLocks noChangeAspect="1"/>
          </p:cNvPicPr>
          <p:nvPr userDrawn="1"/>
        </p:nvPicPr>
        <p:blipFill rotWithShape="1">
          <a:blip r:embed="rId2">
            <a:alphaModFix amt="20000"/>
          </a:blip>
          <a:srcRect t="12302" r="18707" b="20095"/>
          <a:stretch/>
        </p:blipFill>
        <p:spPr>
          <a:xfrm>
            <a:off x="3921799" y="0"/>
            <a:ext cx="8270201" cy="6858000"/>
          </a:xfrm>
          <a:prstGeom prst="rect">
            <a:avLst/>
          </a:prstGeom>
        </p:spPr>
      </p:pic>
      <p:sp>
        <p:nvSpPr>
          <p:cNvPr id="2" name="Title 1">
            <a:extLst>
              <a:ext uri="{FF2B5EF4-FFF2-40B4-BE49-F238E27FC236}">
                <a16:creationId xmlns:a16="http://schemas.microsoft.com/office/drawing/2014/main" id="{7EEA496E-B445-F84B-9139-A2B6AB2ADA2C}"/>
              </a:ext>
            </a:extLst>
          </p:cNvPr>
          <p:cNvSpPr>
            <a:spLocks noGrp="1"/>
          </p:cNvSpPr>
          <p:nvPr>
            <p:ph type="ctrTitle"/>
          </p:nvPr>
        </p:nvSpPr>
        <p:spPr>
          <a:xfrm>
            <a:off x="838203" y="2136914"/>
            <a:ext cx="8444948" cy="806366"/>
          </a:xfrm>
          <a:prstGeom prst="rect">
            <a:avLst/>
          </a:prstGeom>
        </p:spPr>
        <p:txBody>
          <a:bodyPr anchor="b">
            <a:normAutofit/>
          </a:bodyPr>
          <a:lstStyle>
            <a:lvl1pPr algn="l">
              <a:defRPr sz="4800" b="1">
                <a:solidFill>
                  <a:schemeClr val="bg1"/>
                </a:solidFill>
                <a:latin typeface="+mn-lt"/>
              </a:defRPr>
            </a:lvl1pPr>
          </a:lstStyle>
          <a:p>
            <a:r>
              <a:rPr lang="en-US" dirty="0"/>
              <a:t>Click to edit Master title</a:t>
            </a:r>
          </a:p>
        </p:txBody>
      </p:sp>
    </p:spTree>
    <p:extLst>
      <p:ext uri="{BB962C8B-B14F-4D97-AF65-F5344CB8AC3E}">
        <p14:creationId xmlns:p14="http://schemas.microsoft.com/office/powerpoint/2010/main" val="267992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Right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A6D71-36B5-AC48-9B7E-3F5F53D9DD47}"/>
              </a:ext>
            </a:extLst>
          </p:cNvPr>
          <p:cNvSpPr>
            <a:spLocks noGrp="1"/>
          </p:cNvSpPr>
          <p:nvPr>
            <p:ph type="title"/>
          </p:nvPr>
        </p:nvSpPr>
        <p:spPr>
          <a:xfrm>
            <a:off x="6334124" y="729734"/>
            <a:ext cx="5162745" cy="612052"/>
          </a:xfrm>
          <a:prstGeom prst="rect">
            <a:avLst/>
          </a:prstGeom>
        </p:spPr>
        <p:txBody>
          <a:bodyPr>
            <a:noAutofit/>
          </a:bodyPr>
          <a:lstStyle>
            <a:lvl1pPr algn="l">
              <a:defRPr sz="3200" b="0">
                <a:solidFill>
                  <a:srgbClr val="612141"/>
                </a:solidFill>
                <a:latin typeface="+mj-lt"/>
              </a:defRPr>
            </a:lvl1pPr>
          </a:lstStyle>
          <a:p>
            <a:r>
              <a:rPr lang="en-US" dirty="0"/>
              <a:t>Click to edit Master title</a:t>
            </a:r>
          </a:p>
        </p:txBody>
      </p:sp>
      <p:sp>
        <p:nvSpPr>
          <p:cNvPr id="9" name="Content Placeholder 3">
            <a:extLst>
              <a:ext uri="{FF2B5EF4-FFF2-40B4-BE49-F238E27FC236}">
                <a16:creationId xmlns:a16="http://schemas.microsoft.com/office/drawing/2014/main" id="{701B0FE1-4AFD-C544-8ECF-5525E9A58923}"/>
              </a:ext>
            </a:extLst>
          </p:cNvPr>
          <p:cNvSpPr>
            <a:spLocks noGrp="1"/>
          </p:cNvSpPr>
          <p:nvPr>
            <p:ph sz="half" idx="2"/>
          </p:nvPr>
        </p:nvSpPr>
        <p:spPr>
          <a:xfrm>
            <a:off x="6432332" y="1461797"/>
            <a:ext cx="5064537" cy="4570431"/>
          </a:xfrm>
          <a:prstGeom prst="rect">
            <a:avLst/>
          </a:prstGeom>
        </p:spPr>
        <p:txBody>
          <a:bodyPr>
            <a:normAutofit/>
          </a:bodyPr>
          <a:lstStyle>
            <a:lvl1pPr marL="0" indent="0">
              <a:lnSpc>
                <a:spcPct val="100000"/>
              </a:lnSpc>
              <a:spcAft>
                <a:spcPts val="601"/>
              </a:spcAft>
              <a:buNone/>
              <a:defRPr sz="1401">
                <a:latin typeface="Raleway" pitchFamily="2" charset="77"/>
              </a:defRPr>
            </a:lvl1pPr>
            <a:lvl2pPr>
              <a:lnSpc>
                <a:spcPct val="100000"/>
              </a:lnSpc>
              <a:spcAft>
                <a:spcPts val="601"/>
              </a:spcAft>
              <a:defRPr sz="1401">
                <a:latin typeface="Raleway" pitchFamily="2" charset="77"/>
              </a:defRPr>
            </a:lvl2pPr>
            <a:lvl3pPr>
              <a:lnSpc>
                <a:spcPct val="100000"/>
              </a:lnSpc>
              <a:spcAft>
                <a:spcPts val="601"/>
              </a:spcAft>
              <a:defRPr sz="1401">
                <a:latin typeface="Raleway" pitchFamily="2" charset="77"/>
              </a:defRPr>
            </a:lvl3pPr>
            <a:lvl4pPr>
              <a:lnSpc>
                <a:spcPct val="100000"/>
              </a:lnSpc>
              <a:spcAft>
                <a:spcPts val="601"/>
              </a:spcAft>
              <a:defRPr sz="1401">
                <a:latin typeface="Raleway" pitchFamily="2" charset="77"/>
              </a:defRPr>
            </a:lvl4pPr>
            <a:lvl5pPr>
              <a:lnSpc>
                <a:spcPct val="100000"/>
              </a:lnSpc>
              <a:spcAft>
                <a:spcPts val="601"/>
              </a:spcAft>
              <a:defRPr sz="1401">
                <a:latin typeface="Raleway"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A9B1EC7D-4F20-4D4E-80A8-A7C36F365648}"/>
              </a:ext>
            </a:extLst>
          </p:cNvPr>
          <p:cNvSpPr txBox="1"/>
          <p:nvPr userDrawn="1"/>
        </p:nvSpPr>
        <p:spPr>
          <a:xfrm>
            <a:off x="7452052" y="6180210"/>
            <a:ext cx="4044821" cy="554126"/>
          </a:xfrm>
          <a:prstGeom prst="rect">
            <a:avLst/>
          </a:prstGeom>
          <a:noFill/>
        </p:spPr>
        <p:txBody>
          <a:bodyPr wrap="square" rtlCol="0">
            <a:spAutoFit/>
          </a:bodyPr>
          <a:lstStyle/>
          <a:p>
            <a:pPr marL="0" marR="0" lvl="0" indent="0" algn="r" defTabSz="914411" rtl="0" eaLnBrk="1" fontAlgn="auto" latinLnBrk="0" hangingPunct="1">
              <a:lnSpc>
                <a:spcPct val="100000"/>
              </a:lnSpc>
              <a:spcBef>
                <a:spcPts val="0"/>
              </a:spcBef>
              <a:spcAft>
                <a:spcPts val="0"/>
              </a:spcAft>
              <a:buClrTx/>
              <a:buSzTx/>
              <a:buFontTx/>
              <a:buNone/>
              <a:tabLst/>
              <a:defRPr/>
            </a:pPr>
            <a:endParaRPr lang="en-GB" sz="1200" b="0" i="0" dirty="0">
              <a:solidFill>
                <a:schemeClr val="bg2">
                  <a:lumMod val="25000"/>
                </a:schemeClr>
              </a:solidFill>
              <a:latin typeface="Raleway" pitchFamily="2" charset="77"/>
            </a:endParaRPr>
          </a:p>
          <a:p>
            <a:pPr algn="r"/>
            <a:endParaRPr lang="en-US" sz="1801" dirty="0"/>
          </a:p>
        </p:txBody>
      </p:sp>
      <p:sp>
        <p:nvSpPr>
          <p:cNvPr id="7" name="Picture Placeholder 2">
            <a:extLst>
              <a:ext uri="{FF2B5EF4-FFF2-40B4-BE49-F238E27FC236}">
                <a16:creationId xmlns:a16="http://schemas.microsoft.com/office/drawing/2014/main" id="{C99739C4-E1C3-CA4C-8EB6-F0AD73B9DB79}"/>
              </a:ext>
            </a:extLst>
          </p:cNvPr>
          <p:cNvSpPr>
            <a:spLocks noGrp="1"/>
          </p:cNvSpPr>
          <p:nvPr>
            <p:ph type="pic" idx="1"/>
          </p:nvPr>
        </p:nvSpPr>
        <p:spPr>
          <a:xfrm>
            <a:off x="1" y="1"/>
            <a:ext cx="5759671" cy="6857993"/>
          </a:xfrm>
          <a:prstGeom prst="rect">
            <a:avLst/>
          </a:prstGeom>
        </p:spPr>
        <p:txBody>
          <a:bodyPr/>
          <a:lstStyle>
            <a:lvl1pPr marL="0" indent="0">
              <a:buNone/>
              <a:defRPr sz="3200">
                <a:solidFill>
                  <a:srgbClr val="5F0A3E"/>
                </a:solidFill>
                <a:latin typeface="+mj-lt"/>
              </a:defRPr>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dirty="0"/>
          </a:p>
        </p:txBody>
      </p:sp>
    </p:spTree>
    <p:extLst>
      <p:ext uri="{BB962C8B-B14F-4D97-AF65-F5344CB8AC3E}">
        <p14:creationId xmlns:p14="http://schemas.microsoft.com/office/powerpoint/2010/main" val="3316832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Full Page No Cre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A6D71-36B5-AC48-9B7E-3F5F53D9DD47}"/>
              </a:ext>
            </a:extLst>
          </p:cNvPr>
          <p:cNvSpPr>
            <a:spLocks noGrp="1"/>
          </p:cNvSpPr>
          <p:nvPr>
            <p:ph type="title"/>
          </p:nvPr>
        </p:nvSpPr>
        <p:spPr>
          <a:xfrm>
            <a:off x="695134" y="729734"/>
            <a:ext cx="10801740" cy="612052"/>
          </a:xfrm>
          <a:prstGeom prst="rect">
            <a:avLst/>
          </a:prstGeom>
        </p:spPr>
        <p:txBody>
          <a:bodyPr>
            <a:noAutofit/>
          </a:bodyPr>
          <a:lstStyle>
            <a:lvl1pPr>
              <a:defRPr sz="3200" b="1">
                <a:solidFill>
                  <a:srgbClr val="612141"/>
                </a:solidFill>
                <a:latin typeface="Raleway" pitchFamily="2" charset="77"/>
              </a:defRPr>
            </a:lvl1pPr>
          </a:lstStyle>
          <a:p>
            <a:r>
              <a:rPr lang="en-US" dirty="0"/>
              <a:t>Click to edit Master title</a:t>
            </a:r>
          </a:p>
        </p:txBody>
      </p:sp>
      <p:sp>
        <p:nvSpPr>
          <p:cNvPr id="9" name="Content Placeholder 3">
            <a:extLst>
              <a:ext uri="{FF2B5EF4-FFF2-40B4-BE49-F238E27FC236}">
                <a16:creationId xmlns:a16="http://schemas.microsoft.com/office/drawing/2014/main" id="{701B0FE1-4AFD-C544-8ECF-5525E9A58923}"/>
              </a:ext>
            </a:extLst>
          </p:cNvPr>
          <p:cNvSpPr>
            <a:spLocks noGrp="1"/>
          </p:cNvSpPr>
          <p:nvPr>
            <p:ph sz="half" idx="2"/>
          </p:nvPr>
        </p:nvSpPr>
        <p:spPr>
          <a:xfrm>
            <a:off x="695134" y="1461795"/>
            <a:ext cx="10801740" cy="4570426"/>
          </a:xfrm>
          <a:prstGeom prst="rect">
            <a:avLst/>
          </a:prstGeom>
        </p:spPr>
        <p:txBody>
          <a:bodyPr numCol="2" spcCol="324000">
            <a:normAutofit/>
          </a:bodyPr>
          <a:lstStyle>
            <a:lvl1pPr marL="0" indent="0">
              <a:lnSpc>
                <a:spcPct val="100000"/>
              </a:lnSpc>
              <a:spcAft>
                <a:spcPts val="601"/>
              </a:spcAft>
              <a:buNone/>
              <a:defRPr sz="1500">
                <a:latin typeface="Raleway" pitchFamily="2" charset="77"/>
              </a:defRPr>
            </a:lvl1pPr>
            <a:lvl2pPr>
              <a:lnSpc>
                <a:spcPct val="100000"/>
              </a:lnSpc>
              <a:spcAft>
                <a:spcPts val="601"/>
              </a:spcAft>
              <a:defRPr sz="1500">
                <a:latin typeface="Raleway" pitchFamily="2" charset="77"/>
              </a:defRPr>
            </a:lvl2pPr>
            <a:lvl3pPr>
              <a:lnSpc>
                <a:spcPct val="100000"/>
              </a:lnSpc>
              <a:spcAft>
                <a:spcPts val="601"/>
              </a:spcAft>
              <a:defRPr sz="1500">
                <a:latin typeface="Raleway" pitchFamily="2" charset="77"/>
              </a:defRPr>
            </a:lvl3pPr>
            <a:lvl4pPr>
              <a:lnSpc>
                <a:spcPct val="100000"/>
              </a:lnSpc>
              <a:spcAft>
                <a:spcPts val="601"/>
              </a:spcAft>
              <a:defRPr sz="1500">
                <a:latin typeface="Raleway" pitchFamily="2" charset="77"/>
              </a:defRPr>
            </a:lvl4pPr>
            <a:lvl5pPr>
              <a:lnSpc>
                <a:spcPct val="100000"/>
              </a:lnSpc>
              <a:spcAft>
                <a:spcPts val="601"/>
              </a:spcAft>
              <a:defRPr sz="1500">
                <a:latin typeface="Raleway"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id="{923FBB12-2468-DE45-B89E-06D4F1B6B164}"/>
              </a:ext>
            </a:extLst>
          </p:cNvPr>
          <p:cNvSpPr txBox="1"/>
          <p:nvPr userDrawn="1"/>
        </p:nvSpPr>
        <p:spPr>
          <a:xfrm>
            <a:off x="695134" y="6180210"/>
            <a:ext cx="5400869" cy="554126"/>
          </a:xfrm>
          <a:prstGeom prst="rect">
            <a:avLst/>
          </a:prstGeom>
          <a:noFill/>
        </p:spPr>
        <p:txBody>
          <a:bodyPr wrap="square" rtlCol="0">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lang="en-GB" sz="1200" b="0" i="0" dirty="0">
              <a:solidFill>
                <a:schemeClr val="bg2">
                  <a:lumMod val="25000"/>
                </a:schemeClr>
              </a:solidFill>
              <a:latin typeface="Raleway" pitchFamily="2" charset="77"/>
            </a:endParaRPr>
          </a:p>
          <a:p>
            <a:pPr algn="r"/>
            <a:endParaRPr lang="en-US" sz="1801" dirty="0"/>
          </a:p>
        </p:txBody>
      </p:sp>
      <p:cxnSp>
        <p:nvCxnSpPr>
          <p:cNvPr id="7" name="Straight Connector 6">
            <a:extLst>
              <a:ext uri="{FF2B5EF4-FFF2-40B4-BE49-F238E27FC236}">
                <a16:creationId xmlns:a16="http://schemas.microsoft.com/office/drawing/2014/main" id="{23D7990E-29A7-E243-9878-BCBFF5F93795}"/>
              </a:ext>
            </a:extLst>
          </p:cNvPr>
          <p:cNvCxnSpPr>
            <a:cxnSpLocks/>
          </p:cNvCxnSpPr>
          <p:nvPr userDrawn="1"/>
        </p:nvCxnSpPr>
        <p:spPr>
          <a:xfrm>
            <a:off x="695134" y="6032231"/>
            <a:ext cx="10792677" cy="0"/>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2384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8_Footer Only">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67872F-9363-4A44-B992-C3B401C29392}"/>
              </a:ext>
            </a:extLst>
          </p:cNvPr>
          <p:cNvCxnSpPr>
            <a:cxnSpLocks/>
          </p:cNvCxnSpPr>
          <p:nvPr userDrawn="1"/>
        </p:nvCxnSpPr>
        <p:spPr>
          <a:xfrm>
            <a:off x="695131" y="6032231"/>
            <a:ext cx="10019253" cy="0"/>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8FEDB748-6D42-484D-8ADE-3E4D73C16606}"/>
              </a:ext>
            </a:extLst>
          </p:cNvPr>
          <p:cNvSpPr txBox="1"/>
          <p:nvPr userDrawn="1"/>
        </p:nvSpPr>
        <p:spPr>
          <a:xfrm>
            <a:off x="695134" y="6180211"/>
            <a:ext cx="5400869" cy="276999"/>
          </a:xfrm>
          <a:prstGeom prst="rect">
            <a:avLst/>
          </a:prstGeom>
          <a:noFill/>
        </p:spPr>
        <p:txBody>
          <a:bodyPr wrap="square" rtlCol="0">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200" dirty="0"/>
              <a:t>  </a:t>
            </a:r>
            <a:endParaRPr lang="en-US" sz="1801" dirty="0"/>
          </a:p>
        </p:txBody>
      </p:sp>
      <p:pic>
        <p:nvPicPr>
          <p:cNvPr id="7" name="Picture 6" descr="Icon&#10;&#10;Description automatically generated">
            <a:extLst>
              <a:ext uri="{FF2B5EF4-FFF2-40B4-BE49-F238E27FC236}">
                <a16:creationId xmlns:a16="http://schemas.microsoft.com/office/drawing/2014/main" id="{F8B6913D-03AE-FB44-A58E-48445865D167}"/>
              </a:ext>
            </a:extLst>
          </p:cNvPr>
          <p:cNvPicPr>
            <a:picLocks noChangeAspect="1"/>
          </p:cNvPicPr>
          <p:nvPr userDrawn="1"/>
        </p:nvPicPr>
        <p:blipFill>
          <a:blip r:embed="rId2"/>
          <a:stretch>
            <a:fillRect/>
          </a:stretch>
        </p:blipFill>
        <p:spPr>
          <a:xfrm>
            <a:off x="11039678" y="5733609"/>
            <a:ext cx="608053" cy="722909"/>
          </a:xfrm>
          <a:prstGeom prst="rect">
            <a:avLst/>
          </a:prstGeom>
        </p:spPr>
      </p:pic>
    </p:spTree>
    <p:extLst>
      <p:ext uri="{BB962C8B-B14F-4D97-AF65-F5344CB8AC3E}">
        <p14:creationId xmlns:p14="http://schemas.microsoft.com/office/powerpoint/2010/main" val="1372313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1B2C0-1FD5-7B40-B252-D9944AD07450}" type="datetimeFigureOut">
              <a:rPr lang="en-US" smtClean="0"/>
              <a:t>3/11/2026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C0A681-0EFA-2C42-B0CE-6F23BA4C0A49}" type="slidenum">
              <a:rPr lang="en-US" smtClean="0"/>
              <a:t>‹#›</a:t>
            </a:fld>
            <a:endParaRPr lang="en-US" dirty="0"/>
          </a:p>
        </p:txBody>
      </p:sp>
    </p:spTree>
    <p:extLst>
      <p:ext uri="{BB962C8B-B14F-4D97-AF65-F5344CB8AC3E}">
        <p14:creationId xmlns:p14="http://schemas.microsoft.com/office/powerpoint/2010/main" val="80857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Full Photo">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40945A27-B44B-1645-BEFC-D48F1644F205}"/>
              </a:ext>
            </a:extLst>
          </p:cNvPr>
          <p:cNvSpPr>
            <a:spLocks noGrp="1"/>
          </p:cNvSpPr>
          <p:nvPr>
            <p:ph type="pic" idx="1" hasCustomPrompt="1"/>
          </p:nvPr>
        </p:nvSpPr>
        <p:spPr>
          <a:xfrm>
            <a:off x="0" y="0"/>
            <a:ext cx="12192000" cy="6858000"/>
          </a:xfrm>
          <a:prstGeom prst="rect">
            <a:avLst/>
          </a:prstGeom>
        </p:spPr>
        <p:txBody>
          <a:bodyPr/>
          <a:lstStyle>
            <a:lvl1pPr marL="0" indent="0">
              <a:buNone/>
              <a:defRPr sz="3200">
                <a:solidFill>
                  <a:srgbClr val="5F0A3E"/>
                </a:solidFill>
                <a:latin typeface="+mj-lt"/>
              </a:defRPr>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dirty="0"/>
              <a:t>Click to edit Master title</a:t>
            </a:r>
          </a:p>
        </p:txBody>
      </p:sp>
    </p:spTree>
    <p:extLst>
      <p:ext uri="{BB962C8B-B14F-4D97-AF65-F5344CB8AC3E}">
        <p14:creationId xmlns:p14="http://schemas.microsoft.com/office/powerpoint/2010/main" val="16110473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DC78D5-1CB8-9C44-8B83-1D77E61AEA33}"/>
              </a:ext>
            </a:extLst>
          </p:cNvPr>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951C7A6-6123-AE49-8FEE-51E84EFB11A3}"/>
              </a:ext>
            </a:extLst>
          </p:cNvPr>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8419391-878F-B548-96DD-19F2AB577FEC}"/>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D1B2C0-1FD5-7B40-B252-D9944AD07450}" type="datetimeFigureOut">
              <a:rPr lang="en-US" smtClean="0"/>
              <a:t>3/11/2026</a:t>
            </a:fld>
            <a:endParaRPr lang="en-US" dirty="0"/>
          </a:p>
        </p:txBody>
      </p:sp>
      <p:sp>
        <p:nvSpPr>
          <p:cNvPr id="5" name="Footer Placeholder 4">
            <a:extLst>
              <a:ext uri="{FF2B5EF4-FFF2-40B4-BE49-F238E27FC236}">
                <a16:creationId xmlns:a16="http://schemas.microsoft.com/office/drawing/2014/main" id="{7AA4264C-5947-8042-8D2E-76E3B84D058A}"/>
              </a:ext>
            </a:extLst>
          </p:cNvPr>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48B4ECB-2E5A-594E-92A1-FDA88DD35BD1}"/>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C0A681-0EFA-2C42-B0CE-6F23BA4C0A49}" type="slidenum">
              <a:rPr lang="en-US" smtClean="0"/>
              <a:t>‹#›</a:t>
            </a:fld>
            <a:endParaRPr lang="en-US" dirty="0"/>
          </a:p>
        </p:txBody>
      </p:sp>
    </p:spTree>
    <p:extLst>
      <p:ext uri="{BB962C8B-B14F-4D97-AF65-F5344CB8AC3E}">
        <p14:creationId xmlns:p14="http://schemas.microsoft.com/office/powerpoint/2010/main" val="2352668767"/>
      </p:ext>
    </p:extLst>
  </p:cSld>
  <p:clrMap bg1="lt1" tx1="dk1" bg2="lt2" tx2="dk2" accent1="accent1" accent2="accent2" accent3="accent3" accent4="accent4" accent5="accent5" accent6="accent6" hlink="hlink" folHlink="folHlink"/>
  <p:sldLayoutIdLst>
    <p:sldLayoutId id="2147483814" r:id="rId1"/>
  </p:sldLayoutIdLst>
  <p:txStyles>
    <p:titleStyle>
      <a:lvl1pPr algn="l" defTabSz="914411" rtl="0" eaLnBrk="1" latinLnBrk="0" hangingPunct="1">
        <a:lnSpc>
          <a:spcPct val="90000"/>
        </a:lnSpc>
        <a:spcBef>
          <a:spcPct val="0"/>
        </a:spcBef>
        <a:buNone/>
        <a:defRPr sz="4400" kern="1200">
          <a:solidFill>
            <a:srgbClr val="5F0A3E"/>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1401"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1401"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1401"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4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4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Raleway" pitchFamily="2" charset="0"/>
              </a:defRPr>
            </a:lvl1pPr>
          </a:lstStyle>
          <a:p>
            <a:fld id="{93D1B2C0-1FD5-7B40-B252-D9944AD07450}" type="datetimeFigureOut">
              <a:rPr lang="en-US" smtClean="0"/>
              <a:pPr/>
              <a:t>3/11/2026</a:t>
            </a:fld>
            <a:endParaRPr lang="en-US" dirty="0"/>
          </a:p>
        </p:txBody>
      </p:sp>
      <p:sp>
        <p:nvSpPr>
          <p:cNvPr id="5" name="Footer Placeholder 4"/>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aleway" pitchFamily="2" charset="0"/>
              </a:defRPr>
            </a:lvl1pPr>
          </a:lstStyle>
          <a:p>
            <a:endParaRPr lang="en-US" dirty="0"/>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Raleway" pitchFamily="2" charset="0"/>
              </a:defRPr>
            </a:lvl1pPr>
          </a:lstStyle>
          <a:p>
            <a:fld id="{FDC0A681-0EFA-2C42-B0CE-6F23BA4C0A49}" type="slidenum">
              <a:rPr lang="en-US" smtClean="0"/>
              <a:pPr/>
              <a:t>‹#›</a:t>
            </a:fld>
            <a:endParaRPr lang="en-US" dirty="0"/>
          </a:p>
        </p:txBody>
      </p:sp>
    </p:spTree>
    <p:extLst>
      <p:ext uri="{BB962C8B-B14F-4D97-AF65-F5344CB8AC3E}">
        <p14:creationId xmlns:p14="http://schemas.microsoft.com/office/powerpoint/2010/main" val="283119428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15" r:id="rId3"/>
    <p:sldLayoutId id="2147483809" r:id="rId4"/>
    <p:sldLayoutId id="2147483691" r:id="rId5"/>
    <p:sldLayoutId id="2147483698" r:id="rId6"/>
    <p:sldLayoutId id="2147483802" r:id="rId7"/>
    <p:sldLayoutId id="2147483687" r:id="rId8"/>
  </p:sldLayoutIdLst>
  <p:txStyles>
    <p:titleStyle>
      <a:lvl1pPr algn="l" defTabSz="914411" rtl="0" eaLnBrk="1" latinLnBrk="0" hangingPunct="1">
        <a:lnSpc>
          <a:spcPct val="90000"/>
        </a:lnSpc>
        <a:spcBef>
          <a:spcPct val="0"/>
        </a:spcBef>
        <a:buNone/>
        <a:defRPr sz="3200" kern="1200">
          <a:solidFill>
            <a:srgbClr val="5F0A3E"/>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1401" kern="1200">
          <a:solidFill>
            <a:schemeClr val="tx1"/>
          </a:solidFill>
          <a:latin typeface="Raleway" pitchFamily="2" charset="0"/>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1401" kern="1200">
          <a:solidFill>
            <a:schemeClr val="tx1"/>
          </a:solidFill>
          <a:latin typeface="Raleway" pitchFamily="2" charset="0"/>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1401" kern="1200">
          <a:solidFill>
            <a:schemeClr val="tx1"/>
          </a:solidFill>
          <a:latin typeface="Raleway" pitchFamily="2" charset="0"/>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401" kern="1200">
          <a:solidFill>
            <a:schemeClr val="tx1"/>
          </a:solidFill>
          <a:latin typeface="Raleway" pitchFamily="2" charset="0"/>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401" kern="1200">
          <a:solidFill>
            <a:schemeClr val="tx1"/>
          </a:solidFill>
          <a:latin typeface="Raleway" pitchFamily="2" charset="0"/>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236_C39E42AE.xm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www150.statcan.gc.ca/t1/tbl1/en/tv.action?pid=1710000901" TargetMode="Externa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microsoft.com/office/2018/10/relationships/comments" Target="../comments/modernComment_22B_10F3A9EB.xm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C802B-3909-DB4B-BA97-78728B7EB719}"/>
              </a:ext>
            </a:extLst>
          </p:cNvPr>
          <p:cNvSpPr>
            <a:spLocks noGrp="1"/>
          </p:cNvSpPr>
          <p:nvPr>
            <p:ph type="title"/>
          </p:nvPr>
        </p:nvSpPr>
        <p:spPr>
          <a:xfrm>
            <a:off x="619539" y="194723"/>
            <a:ext cx="10952922" cy="1962068"/>
          </a:xfrm>
        </p:spPr>
        <p:txBody>
          <a:bodyPr>
            <a:normAutofit fontScale="90000"/>
          </a:bodyPr>
          <a:lstStyle/>
          <a:p>
            <a:r>
              <a:rPr lang="en-CA" sz="4800" dirty="0">
                <a:effectLst/>
                <a:latin typeface="Aptos" panose="020B0004020202020204" pitchFamily="34" charset="0"/>
                <a:ea typeface="Aptos" panose="020B0004020202020204" pitchFamily="34" charset="0"/>
                <a:cs typeface="Aptos" panose="020B0004020202020204" pitchFamily="34" charset="0"/>
              </a:rPr>
              <a:t>Network effects on job-education matching of international students in Atlantic Canada</a:t>
            </a:r>
          </a:p>
        </p:txBody>
      </p:sp>
      <p:sp>
        <p:nvSpPr>
          <p:cNvPr id="6" name="TextBox 5">
            <a:extLst>
              <a:ext uri="{FF2B5EF4-FFF2-40B4-BE49-F238E27FC236}">
                <a16:creationId xmlns:a16="http://schemas.microsoft.com/office/drawing/2014/main" id="{C4D38038-7C1F-076B-9FE4-3C2C852A911B}"/>
              </a:ext>
            </a:extLst>
          </p:cNvPr>
          <p:cNvSpPr txBox="1"/>
          <p:nvPr/>
        </p:nvSpPr>
        <p:spPr>
          <a:xfrm>
            <a:off x="705679" y="2321004"/>
            <a:ext cx="5880969" cy="1107996"/>
          </a:xfrm>
          <a:prstGeom prst="rect">
            <a:avLst/>
          </a:prstGeom>
          <a:noFill/>
        </p:spPr>
        <p:txBody>
          <a:bodyPr wrap="none" rtlCol="0">
            <a:spAutoFit/>
          </a:bodyPr>
          <a:lstStyle/>
          <a:p>
            <a:r>
              <a:rPr lang="en-CA" sz="2400" dirty="0">
                <a:solidFill>
                  <a:schemeClr val="bg1"/>
                </a:solidFill>
                <a:latin typeface="Arial" panose="020B0604020202020204" pitchFamily="34" charset="0"/>
                <a:ea typeface="+mj-ea"/>
                <a:cs typeface="Arial" panose="020B0604020202020204" pitchFamily="34" charset="0"/>
              </a:rPr>
              <a:t>Ather H. Akbari (Saint Mary’s University)</a:t>
            </a:r>
          </a:p>
          <a:p>
            <a:r>
              <a:rPr lang="en-CA" sz="2400" dirty="0">
                <a:solidFill>
                  <a:schemeClr val="bg1"/>
                </a:solidFill>
                <a:latin typeface="Arial" panose="020B0604020202020204" pitchFamily="34" charset="0"/>
                <a:ea typeface="+mj-ea"/>
                <a:cs typeface="Arial" panose="020B0604020202020204" pitchFamily="34" charset="0"/>
              </a:rPr>
              <a:t>Nicholas Manuel (Saint Mary’s University)</a:t>
            </a:r>
          </a:p>
          <a:p>
            <a:endParaRPr lang="en-CA" dirty="0"/>
          </a:p>
        </p:txBody>
      </p:sp>
      <p:sp>
        <p:nvSpPr>
          <p:cNvPr id="7" name="TextBox 6">
            <a:extLst>
              <a:ext uri="{FF2B5EF4-FFF2-40B4-BE49-F238E27FC236}">
                <a16:creationId xmlns:a16="http://schemas.microsoft.com/office/drawing/2014/main" id="{E95D283F-2455-B0A2-C9D1-BF7946AEB2A9}"/>
              </a:ext>
            </a:extLst>
          </p:cNvPr>
          <p:cNvSpPr txBox="1"/>
          <p:nvPr/>
        </p:nvSpPr>
        <p:spPr>
          <a:xfrm>
            <a:off x="619539" y="3377769"/>
            <a:ext cx="10289981" cy="769441"/>
          </a:xfrm>
          <a:prstGeom prst="rect">
            <a:avLst/>
          </a:prstGeom>
          <a:noFill/>
        </p:spPr>
        <p:txBody>
          <a:bodyPr wrap="square" rtlCol="0">
            <a:spAutoFit/>
          </a:bodyPr>
          <a:lstStyle/>
          <a:p>
            <a:r>
              <a:rPr lang="en-CA" sz="2200" dirty="0">
                <a:solidFill>
                  <a:schemeClr val="bg1"/>
                </a:solidFill>
                <a:latin typeface="Arial" panose="020B0604020202020204" pitchFamily="34" charset="0"/>
                <a:ea typeface="+mj-ea"/>
                <a:cs typeface="Arial" panose="020B0604020202020204" pitchFamily="34" charset="0"/>
              </a:rPr>
              <a:t>Presentation prepared for 28</a:t>
            </a:r>
            <a:r>
              <a:rPr lang="en-CA" sz="2200" baseline="30000" dirty="0">
                <a:solidFill>
                  <a:schemeClr val="bg1"/>
                </a:solidFill>
                <a:latin typeface="Arial" panose="020B0604020202020204" pitchFamily="34" charset="0"/>
                <a:ea typeface="+mj-ea"/>
                <a:cs typeface="Arial" panose="020B0604020202020204" pitchFamily="34" charset="0"/>
              </a:rPr>
              <a:t>th</a:t>
            </a:r>
            <a:r>
              <a:rPr lang="en-CA" sz="2200" dirty="0">
                <a:solidFill>
                  <a:schemeClr val="bg1"/>
                </a:solidFill>
                <a:latin typeface="Arial" panose="020B0604020202020204" pitchFamily="34" charset="0"/>
                <a:ea typeface="+mj-ea"/>
                <a:cs typeface="Arial" panose="020B0604020202020204" pitchFamily="34" charset="0"/>
              </a:rPr>
              <a:t> National Metropolis Conference - Halifax, March 11, 2026 </a:t>
            </a:r>
            <a:r>
              <a:rPr lang="en-CA" sz="2200">
                <a:solidFill>
                  <a:schemeClr val="bg1"/>
                </a:solidFill>
                <a:latin typeface="Arial" panose="020B0604020202020204" pitchFamily="34" charset="0"/>
                <a:ea typeface="+mj-ea"/>
                <a:cs typeface="Arial" panose="020B0604020202020204" pitchFamily="34" charset="0"/>
              </a:rPr>
              <a:t>(Workshop B3)</a:t>
            </a:r>
            <a:endParaRPr lang="en-CA" sz="2200"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311577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80374B-9C5D-334C-BA35-EABD9ED018CE}"/>
              </a:ext>
            </a:extLst>
          </p:cNvPr>
          <p:cNvSpPr txBox="1"/>
          <p:nvPr/>
        </p:nvSpPr>
        <p:spPr>
          <a:xfrm>
            <a:off x="838198" y="356410"/>
            <a:ext cx="8027506" cy="954107"/>
          </a:xfrm>
          <a:prstGeom prst="rect">
            <a:avLst/>
          </a:prstGeom>
          <a:noFill/>
        </p:spPr>
        <p:txBody>
          <a:bodyPr wrap="square">
            <a:spAutoFit/>
          </a:bodyPr>
          <a:lstStyle/>
          <a:p>
            <a:r>
              <a:rPr lang="en-US" sz="2800" b="1" dirty="0">
                <a:solidFill>
                  <a:srgbClr val="612141"/>
                </a:solidFill>
                <a:latin typeface="Arial" panose="020B0604020202020204" pitchFamily="34" charset="0"/>
                <a:cs typeface="Arial" panose="020B0604020202020204" pitchFamily="34" charset="0"/>
              </a:rPr>
              <a:t>Social experience during study and job-education matching (contd.)</a:t>
            </a:r>
          </a:p>
        </p:txBody>
      </p:sp>
      <p:pic>
        <p:nvPicPr>
          <p:cNvPr id="4" name="Picture 3" descr="A black background with purple text&#10;&#10;Description automatically generated">
            <a:extLst>
              <a:ext uri="{FF2B5EF4-FFF2-40B4-BE49-F238E27FC236}">
                <a16:creationId xmlns:a16="http://schemas.microsoft.com/office/drawing/2014/main" id="{CB94D104-2858-C6BB-EEA8-522E76D9C319}"/>
              </a:ext>
            </a:extLst>
          </p:cNvPr>
          <p:cNvPicPr>
            <a:picLocks noChangeAspect="1"/>
          </p:cNvPicPr>
          <p:nvPr/>
        </p:nvPicPr>
        <p:blipFill>
          <a:blip r:embed="rId3"/>
          <a:stretch>
            <a:fillRect/>
          </a:stretch>
        </p:blipFill>
        <p:spPr>
          <a:xfrm>
            <a:off x="9688471" y="5969553"/>
            <a:ext cx="2270483" cy="802609"/>
          </a:xfrm>
          <a:prstGeom prst="rect">
            <a:avLst/>
          </a:prstGeom>
        </p:spPr>
      </p:pic>
      <p:sp>
        <p:nvSpPr>
          <p:cNvPr id="5" name="Rectangle 4">
            <a:extLst>
              <a:ext uri="{FF2B5EF4-FFF2-40B4-BE49-F238E27FC236}">
                <a16:creationId xmlns:a16="http://schemas.microsoft.com/office/drawing/2014/main" id="{E9AEC8BB-D655-3C52-2CEF-22D32D0EA88E}"/>
              </a:ext>
            </a:extLst>
          </p:cNvPr>
          <p:cNvSpPr/>
          <p:nvPr/>
        </p:nvSpPr>
        <p:spPr>
          <a:xfrm>
            <a:off x="1226822" y="1310516"/>
            <a:ext cx="10126980" cy="4164453"/>
          </a:xfrm>
          <a:prstGeom prst="rect">
            <a:avLst/>
          </a:prstGeom>
          <a:noFill/>
        </p:spPr>
        <p:style>
          <a:lnRef idx="2">
            <a:schemeClr val="accent6"/>
          </a:lnRef>
          <a:fillRef idx="1">
            <a:schemeClr val="lt1"/>
          </a:fillRef>
          <a:effectRef idx="0">
            <a:schemeClr val="accent6"/>
          </a:effectRef>
          <a:fontRef idx="minor">
            <a:schemeClr val="dk1"/>
          </a:fontRef>
        </p:style>
        <p:txBody>
          <a:bodyPr rtlCol="0" anchor="t"/>
          <a:lstStyle/>
          <a:p>
            <a:pPr marL="342900" indent="-342900">
              <a:buFont typeface="Arial" panose="020B0604020202020204" pitchFamily="34" charset="0"/>
              <a:buChar char="•"/>
            </a:pPr>
            <a:r>
              <a:rPr lang="en-CA" sz="2400" dirty="0"/>
              <a:t>On-campus social experiences allow to develop: </a:t>
            </a:r>
          </a:p>
          <a:p>
            <a:endParaRPr lang="en-CA" sz="2400" dirty="0"/>
          </a:p>
          <a:p>
            <a:pPr marL="800100" lvl="1" indent="-342900">
              <a:buFont typeface="Arial" panose="020B0604020202020204" pitchFamily="34" charset="0"/>
              <a:buChar char="•"/>
            </a:pPr>
            <a:r>
              <a:rPr lang="en-CA" sz="2400" dirty="0"/>
              <a:t>Teamworking skills where team members focus to develop a common set of skills.</a:t>
            </a:r>
          </a:p>
          <a:p>
            <a:pPr marL="800100" lvl="1" indent="-342900">
              <a:buFont typeface="Arial" panose="020B0604020202020204" pitchFamily="34" charset="0"/>
              <a:buChar char="•"/>
            </a:pPr>
            <a:endParaRPr lang="en-CA" sz="2400" dirty="0"/>
          </a:p>
          <a:p>
            <a:pPr marL="800100" lvl="1" indent="-342900">
              <a:buFont typeface="Arial" panose="020B0604020202020204" pitchFamily="34" charset="0"/>
              <a:buChar char="•"/>
            </a:pPr>
            <a:r>
              <a:rPr lang="en-CA" sz="2400" dirty="0"/>
              <a:t>Interaction with classmates who are working towards the same goal. (teamworking skills).</a:t>
            </a:r>
          </a:p>
          <a:p>
            <a:pPr marL="800100" lvl="1" indent="-342900">
              <a:buFont typeface="Arial" panose="020B0604020202020204" pitchFamily="34" charset="0"/>
              <a:buChar char="•"/>
            </a:pPr>
            <a:endParaRPr lang="en-CA" sz="2400" dirty="0"/>
          </a:p>
          <a:p>
            <a:pPr marL="800100" lvl="1" indent="-342900">
              <a:buFont typeface="Arial" panose="020B0604020202020204" pitchFamily="34" charset="0"/>
              <a:buChar char="•"/>
            </a:pPr>
            <a:r>
              <a:rPr lang="en-CA" sz="2400" dirty="0"/>
              <a:t>Interaction with professors with connections in the relevant industry/sector.</a:t>
            </a:r>
          </a:p>
          <a:p>
            <a:pPr marL="800100" lvl="1" indent="-342900">
              <a:buFont typeface="Arial" panose="020B0604020202020204" pitchFamily="34" charset="0"/>
              <a:buChar char="•"/>
            </a:pPr>
            <a:r>
              <a:rPr lang="en-CA" sz="2400" dirty="0"/>
              <a:t>Interaction with industry professionals. </a:t>
            </a:r>
          </a:p>
        </p:txBody>
      </p:sp>
    </p:spTree>
    <p:extLst>
      <p:ext uri="{BB962C8B-B14F-4D97-AF65-F5344CB8AC3E}">
        <p14:creationId xmlns:p14="http://schemas.microsoft.com/office/powerpoint/2010/main" val="1921465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purple text&#10;&#10;Description automatically generated">
            <a:extLst>
              <a:ext uri="{FF2B5EF4-FFF2-40B4-BE49-F238E27FC236}">
                <a16:creationId xmlns:a16="http://schemas.microsoft.com/office/drawing/2014/main" id="{CB94D104-2858-C6BB-EEA8-522E76D9C319}"/>
              </a:ext>
            </a:extLst>
          </p:cNvPr>
          <p:cNvPicPr>
            <a:picLocks noChangeAspect="1"/>
          </p:cNvPicPr>
          <p:nvPr/>
        </p:nvPicPr>
        <p:blipFill>
          <a:blip r:embed="rId3"/>
          <a:stretch>
            <a:fillRect/>
          </a:stretch>
        </p:blipFill>
        <p:spPr>
          <a:xfrm>
            <a:off x="9688471" y="5969553"/>
            <a:ext cx="2270483" cy="802609"/>
          </a:xfrm>
          <a:prstGeom prst="rect">
            <a:avLst/>
          </a:prstGeom>
        </p:spPr>
      </p:pic>
      <p:pic>
        <p:nvPicPr>
          <p:cNvPr id="7" name="Picture 6">
            <a:extLst>
              <a:ext uri="{FF2B5EF4-FFF2-40B4-BE49-F238E27FC236}">
                <a16:creationId xmlns:a16="http://schemas.microsoft.com/office/drawing/2014/main" id="{A2BD3460-85B4-2047-293E-CFE925F65601}"/>
              </a:ext>
            </a:extLst>
          </p:cNvPr>
          <p:cNvPicPr>
            <a:picLocks noChangeAspect="1"/>
          </p:cNvPicPr>
          <p:nvPr/>
        </p:nvPicPr>
        <p:blipFill>
          <a:blip r:embed="rId4"/>
          <a:stretch>
            <a:fillRect/>
          </a:stretch>
        </p:blipFill>
        <p:spPr>
          <a:xfrm>
            <a:off x="2343150" y="742950"/>
            <a:ext cx="8366760" cy="4480560"/>
          </a:xfrm>
          <a:prstGeom prst="rect">
            <a:avLst/>
          </a:prstGeom>
        </p:spPr>
      </p:pic>
    </p:spTree>
    <p:extLst>
      <p:ext uri="{BB962C8B-B14F-4D97-AF65-F5344CB8AC3E}">
        <p14:creationId xmlns:p14="http://schemas.microsoft.com/office/powerpoint/2010/main" val="4149205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97F5F7F3-4D19-E023-A1DC-5188A210C08A}"/>
              </a:ext>
            </a:extLst>
          </p:cNvPr>
          <p:cNvSpPr/>
          <p:nvPr/>
        </p:nvSpPr>
        <p:spPr>
          <a:xfrm>
            <a:off x="4891143" y="2073535"/>
            <a:ext cx="2409714" cy="2409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1" dirty="0"/>
          </a:p>
        </p:txBody>
      </p:sp>
      <p:sp>
        <p:nvSpPr>
          <p:cNvPr id="2" name="TextBox 1">
            <a:extLst>
              <a:ext uri="{FF2B5EF4-FFF2-40B4-BE49-F238E27FC236}">
                <a16:creationId xmlns:a16="http://schemas.microsoft.com/office/drawing/2014/main" id="{FD80374B-9C5D-334C-BA35-EABD9ED018CE}"/>
              </a:ext>
            </a:extLst>
          </p:cNvPr>
          <p:cNvSpPr txBox="1"/>
          <p:nvPr/>
        </p:nvSpPr>
        <p:spPr>
          <a:xfrm>
            <a:off x="838198" y="356410"/>
            <a:ext cx="8027506" cy="523220"/>
          </a:xfrm>
          <a:prstGeom prst="rect">
            <a:avLst/>
          </a:prstGeom>
          <a:noFill/>
        </p:spPr>
        <p:txBody>
          <a:bodyPr wrap="square">
            <a:spAutoFit/>
          </a:bodyPr>
          <a:lstStyle/>
          <a:p>
            <a:r>
              <a:rPr lang="en-US" sz="2800" b="1" dirty="0">
                <a:solidFill>
                  <a:srgbClr val="612141"/>
                </a:solidFill>
                <a:latin typeface="Arial" panose="020B0604020202020204" pitchFamily="34" charset="0"/>
                <a:cs typeface="Arial" panose="020B0604020202020204" pitchFamily="34" charset="0"/>
              </a:rPr>
              <a:t>Who was the survey administered to?</a:t>
            </a:r>
          </a:p>
        </p:txBody>
      </p:sp>
      <p:pic>
        <p:nvPicPr>
          <p:cNvPr id="4" name="Picture 3" descr="A black background with purple text&#10;&#10;Description automatically generated">
            <a:extLst>
              <a:ext uri="{FF2B5EF4-FFF2-40B4-BE49-F238E27FC236}">
                <a16:creationId xmlns:a16="http://schemas.microsoft.com/office/drawing/2014/main" id="{CB94D104-2858-C6BB-EEA8-522E76D9C319}"/>
              </a:ext>
            </a:extLst>
          </p:cNvPr>
          <p:cNvPicPr>
            <a:picLocks noChangeAspect="1"/>
          </p:cNvPicPr>
          <p:nvPr/>
        </p:nvPicPr>
        <p:blipFill>
          <a:blip r:embed="rId3"/>
          <a:stretch>
            <a:fillRect/>
          </a:stretch>
        </p:blipFill>
        <p:spPr>
          <a:xfrm>
            <a:off x="9688471" y="5969553"/>
            <a:ext cx="2270483" cy="802609"/>
          </a:xfrm>
          <a:prstGeom prst="rect">
            <a:avLst/>
          </a:prstGeom>
        </p:spPr>
      </p:pic>
      <p:sp>
        <p:nvSpPr>
          <p:cNvPr id="5" name="Rectangle 4">
            <a:extLst>
              <a:ext uri="{FF2B5EF4-FFF2-40B4-BE49-F238E27FC236}">
                <a16:creationId xmlns:a16="http://schemas.microsoft.com/office/drawing/2014/main" id="{E9AEC8BB-D655-3C52-2CEF-22D32D0EA88E}"/>
              </a:ext>
            </a:extLst>
          </p:cNvPr>
          <p:cNvSpPr/>
          <p:nvPr/>
        </p:nvSpPr>
        <p:spPr>
          <a:xfrm>
            <a:off x="1032510" y="982980"/>
            <a:ext cx="10126980" cy="4240530"/>
          </a:xfrm>
          <a:prstGeom prst="rect">
            <a:avLst/>
          </a:prstGeom>
          <a:noFill/>
        </p:spPr>
        <p:style>
          <a:lnRef idx="2">
            <a:schemeClr val="accent6"/>
          </a:lnRef>
          <a:fillRef idx="1">
            <a:schemeClr val="lt1"/>
          </a:fillRef>
          <a:effectRef idx="0">
            <a:schemeClr val="accent6"/>
          </a:effectRef>
          <a:fontRef idx="minor">
            <a:schemeClr val="dk1"/>
          </a:fontRef>
        </p:style>
        <p:txBody>
          <a:bodyPr rtlCol="0" anchor="t"/>
          <a:lstStyle/>
          <a:p>
            <a:pPr>
              <a:lnSpc>
                <a:spcPct val="115000"/>
              </a:lnSpc>
              <a:spcAft>
                <a:spcPts val="1000"/>
              </a:spcAft>
            </a:pPr>
            <a:r>
              <a:rPr lang="en-CA" sz="2400" dirty="0">
                <a:effectLst/>
                <a:latin typeface="Times New Roman" panose="02020603050405020304" pitchFamily="18" charset="0"/>
                <a:ea typeface="Calibri" panose="020F0502020204030204" pitchFamily="34" charset="0"/>
              </a:rPr>
              <a:t>The target population for the survey was </a:t>
            </a:r>
            <a:r>
              <a:rPr lang="en-CA" sz="2400" b="1" dirty="0">
                <a:effectLst/>
                <a:latin typeface="Times New Roman" panose="02020603050405020304" pitchFamily="18" charset="0"/>
                <a:ea typeface="Calibri" panose="020F0502020204030204" pitchFamily="34" charset="0"/>
              </a:rPr>
              <a:t>68,845</a:t>
            </a:r>
            <a:r>
              <a:rPr lang="en-CA" sz="2400" dirty="0">
                <a:effectLst/>
                <a:latin typeface="Times New Roman" panose="02020603050405020304" pitchFamily="18" charset="0"/>
                <a:ea typeface="Calibri" panose="020F0502020204030204" pitchFamily="34" charset="0"/>
              </a:rPr>
              <a:t> post-secondary students who enrolled at Atlantic institutions between 2017 and 2023. </a:t>
            </a:r>
          </a:p>
          <a:p>
            <a:pPr marL="342900" indent="-342900">
              <a:lnSpc>
                <a:spcPct val="115000"/>
              </a:lnSpc>
              <a:spcAft>
                <a:spcPts val="1000"/>
              </a:spcAft>
              <a:buFont typeface="Arial" panose="020B0604020202020204" pitchFamily="34" charset="0"/>
              <a:buChar char="•"/>
            </a:pPr>
            <a:r>
              <a:rPr lang="en-CA" sz="2400" dirty="0">
                <a:effectLst/>
                <a:latin typeface="Times New Roman" panose="02020603050405020304" pitchFamily="18" charset="0"/>
                <a:ea typeface="Calibri" panose="020F0502020204030204" pitchFamily="34" charset="0"/>
              </a:rPr>
              <a:t>There were </a:t>
            </a:r>
            <a:r>
              <a:rPr lang="en-CA" sz="2400" b="1" dirty="0">
                <a:effectLst/>
                <a:latin typeface="Times New Roman" panose="02020603050405020304" pitchFamily="18" charset="0"/>
                <a:ea typeface="Calibri" panose="020F0502020204030204" pitchFamily="34" charset="0"/>
              </a:rPr>
              <a:t>3,584</a:t>
            </a:r>
            <a:r>
              <a:rPr lang="en-CA" sz="2400" dirty="0">
                <a:effectLst/>
                <a:latin typeface="Times New Roman" panose="02020603050405020304" pitchFamily="18" charset="0"/>
                <a:ea typeface="Calibri" panose="020F0502020204030204" pitchFamily="34" charset="0"/>
              </a:rPr>
              <a:t> valid responses to the questionnaire, roughly equally split between males and females and over a wide range of ages. </a:t>
            </a:r>
          </a:p>
          <a:p>
            <a:pPr marL="342900" indent="-342900">
              <a:lnSpc>
                <a:spcPct val="115000"/>
              </a:lnSpc>
              <a:spcAft>
                <a:spcPts val="1000"/>
              </a:spcAft>
              <a:buFont typeface="Arial" panose="020B0604020202020204" pitchFamily="34" charset="0"/>
              <a:buChar char="•"/>
            </a:pPr>
            <a:r>
              <a:rPr lang="en-CA" sz="2400" dirty="0">
                <a:effectLst/>
                <a:latin typeface="Times New Roman" panose="02020603050405020304" pitchFamily="18" charset="0"/>
                <a:ea typeface="Calibri" panose="020F0502020204030204" pitchFamily="34" charset="0"/>
              </a:rPr>
              <a:t>About 60% had received their study permit within three months of application, and few had delays in starting programs as a result.</a:t>
            </a:r>
          </a:p>
          <a:p>
            <a:pPr marL="342900" indent="-342900">
              <a:lnSpc>
                <a:spcPct val="115000"/>
              </a:lnSpc>
              <a:spcAft>
                <a:spcPts val="1000"/>
              </a:spcAft>
              <a:buFont typeface="Arial" panose="020B0604020202020204" pitchFamily="34" charset="0"/>
              <a:buChar char="•"/>
            </a:pPr>
            <a:r>
              <a:rPr lang="en-CA" sz="2400" dirty="0">
                <a:effectLst/>
                <a:latin typeface="Times New Roman" panose="02020603050405020304" pitchFamily="18" charset="0"/>
                <a:ea typeface="Calibri" panose="020F0502020204030204" pitchFamily="34" charset="0"/>
              </a:rPr>
              <a:t>The Canadian application process is generally comparable to, if not rather easier than, those in other countries.</a:t>
            </a:r>
            <a:endParaRPr lang="en-CA" sz="2400" dirty="0">
              <a:effectLst/>
              <a:latin typeface="Times New Roman" panose="02020603050405020304" pitchFamily="18" charset="0"/>
              <a:ea typeface="Times New Roman" panose="02020603050405020304" pitchFamily="18" charset="0"/>
            </a:endParaRPr>
          </a:p>
          <a:p>
            <a:endParaRPr lang="en-CA" sz="2400" dirty="0"/>
          </a:p>
          <a:p>
            <a:r>
              <a:rPr lang="en-CA" sz="2400" dirty="0"/>
              <a:t>	</a:t>
            </a:r>
            <a:endParaRPr lang="en-CA" sz="2400" b="1" dirty="0"/>
          </a:p>
        </p:txBody>
      </p:sp>
    </p:spTree>
    <p:extLst>
      <p:ext uri="{BB962C8B-B14F-4D97-AF65-F5344CB8AC3E}">
        <p14:creationId xmlns:p14="http://schemas.microsoft.com/office/powerpoint/2010/main" val="3060775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97F5F7F3-4D19-E023-A1DC-5188A210C08A}"/>
              </a:ext>
            </a:extLst>
          </p:cNvPr>
          <p:cNvSpPr/>
          <p:nvPr/>
        </p:nvSpPr>
        <p:spPr>
          <a:xfrm>
            <a:off x="4891143" y="2073535"/>
            <a:ext cx="2409714" cy="2409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1" dirty="0"/>
          </a:p>
        </p:txBody>
      </p:sp>
      <p:sp>
        <p:nvSpPr>
          <p:cNvPr id="2" name="TextBox 1">
            <a:extLst>
              <a:ext uri="{FF2B5EF4-FFF2-40B4-BE49-F238E27FC236}">
                <a16:creationId xmlns:a16="http://schemas.microsoft.com/office/drawing/2014/main" id="{FD80374B-9C5D-334C-BA35-EABD9ED018CE}"/>
              </a:ext>
            </a:extLst>
          </p:cNvPr>
          <p:cNvSpPr txBox="1"/>
          <p:nvPr/>
        </p:nvSpPr>
        <p:spPr>
          <a:xfrm>
            <a:off x="838198" y="356410"/>
            <a:ext cx="8027506" cy="523220"/>
          </a:xfrm>
          <a:prstGeom prst="rect">
            <a:avLst/>
          </a:prstGeom>
          <a:noFill/>
        </p:spPr>
        <p:txBody>
          <a:bodyPr wrap="square">
            <a:spAutoFit/>
          </a:bodyPr>
          <a:lstStyle/>
          <a:p>
            <a:r>
              <a:rPr lang="en-US" sz="2800" b="1" dirty="0">
                <a:solidFill>
                  <a:srgbClr val="612141"/>
                </a:solidFill>
                <a:latin typeface="Arial" panose="020B0604020202020204" pitchFamily="34" charset="0"/>
                <a:cs typeface="Arial" panose="020B0604020202020204" pitchFamily="34" charset="0"/>
              </a:rPr>
              <a:t>Social interaction </a:t>
            </a:r>
          </a:p>
        </p:txBody>
      </p:sp>
      <p:pic>
        <p:nvPicPr>
          <p:cNvPr id="4" name="Picture 3" descr="A black background with purple text&#10;&#10;Description automatically generated">
            <a:extLst>
              <a:ext uri="{FF2B5EF4-FFF2-40B4-BE49-F238E27FC236}">
                <a16:creationId xmlns:a16="http://schemas.microsoft.com/office/drawing/2014/main" id="{CB94D104-2858-C6BB-EEA8-522E76D9C319}"/>
              </a:ext>
            </a:extLst>
          </p:cNvPr>
          <p:cNvPicPr>
            <a:picLocks noChangeAspect="1"/>
          </p:cNvPicPr>
          <p:nvPr/>
        </p:nvPicPr>
        <p:blipFill>
          <a:blip r:embed="rId3"/>
          <a:stretch>
            <a:fillRect/>
          </a:stretch>
        </p:blipFill>
        <p:spPr>
          <a:xfrm>
            <a:off x="9716751" y="5895320"/>
            <a:ext cx="2270483" cy="802609"/>
          </a:xfrm>
          <a:prstGeom prst="rect">
            <a:avLst/>
          </a:prstGeom>
        </p:spPr>
      </p:pic>
      <p:sp>
        <p:nvSpPr>
          <p:cNvPr id="5" name="Rectangle 4">
            <a:extLst>
              <a:ext uri="{FF2B5EF4-FFF2-40B4-BE49-F238E27FC236}">
                <a16:creationId xmlns:a16="http://schemas.microsoft.com/office/drawing/2014/main" id="{E9AEC8BB-D655-3C52-2CEF-22D32D0EA88E}"/>
              </a:ext>
            </a:extLst>
          </p:cNvPr>
          <p:cNvSpPr/>
          <p:nvPr/>
        </p:nvSpPr>
        <p:spPr>
          <a:xfrm>
            <a:off x="763905" y="879630"/>
            <a:ext cx="10664190" cy="449247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marL="342900" indent="-342900">
              <a:lnSpc>
                <a:spcPct val="115000"/>
              </a:lnSpc>
              <a:spcAft>
                <a:spcPts val="1000"/>
              </a:spcAft>
              <a:buFont typeface="Arial" panose="020B0604020202020204" pitchFamily="34" charset="0"/>
              <a:buChar char="•"/>
            </a:pPr>
            <a:r>
              <a:rPr lang="en-CA" sz="2400" dirty="0">
                <a:effectLst/>
                <a:latin typeface="Times New Roman" panose="02020603050405020304" pitchFamily="18" charset="0"/>
                <a:ea typeface="Calibri" panose="020F0502020204030204" pitchFamily="34" charset="0"/>
              </a:rPr>
              <a:t>More than 70% were satisfied with their interactions with domestic students, although some admitted it was easier to make friends with other international students.</a:t>
            </a:r>
          </a:p>
          <a:p>
            <a:pPr>
              <a:lnSpc>
                <a:spcPct val="115000"/>
              </a:lnSpc>
              <a:spcAft>
                <a:spcPts val="1000"/>
              </a:spcAft>
            </a:pPr>
            <a:endParaRPr lang="en-CA" sz="2400" dirty="0">
              <a:effectLst/>
              <a:latin typeface="Times New Roman" panose="02020603050405020304" pitchFamily="18" charset="0"/>
              <a:ea typeface="Calibri" panose="020F0502020204030204" pitchFamily="34" charset="0"/>
            </a:endParaRPr>
          </a:p>
          <a:p>
            <a:pPr marL="342900" indent="-342900">
              <a:lnSpc>
                <a:spcPct val="115000"/>
              </a:lnSpc>
              <a:spcAft>
                <a:spcPts val="1000"/>
              </a:spcAft>
              <a:buFont typeface="Arial" panose="020B0604020202020204" pitchFamily="34" charset="0"/>
              <a:buChar char="•"/>
            </a:pPr>
            <a:r>
              <a:rPr lang="en-CA" sz="2400" dirty="0">
                <a:latin typeface="Times New Roman" panose="02020603050405020304" pitchFamily="18" charset="0"/>
                <a:ea typeface="Calibri" panose="020F0502020204030204" pitchFamily="34" charset="0"/>
              </a:rPr>
              <a:t>A</a:t>
            </a:r>
            <a:r>
              <a:rPr lang="en-CA" sz="2400" dirty="0">
                <a:effectLst/>
                <a:latin typeface="Times New Roman" panose="02020603050405020304" pitchFamily="18" charset="0"/>
                <a:ea typeface="Calibri" panose="020F0502020204030204" pitchFamily="34" charset="0"/>
              </a:rPr>
              <a:t>bout one-third reported social isolation on campus. </a:t>
            </a:r>
          </a:p>
          <a:p>
            <a:pPr>
              <a:lnSpc>
                <a:spcPct val="115000"/>
              </a:lnSpc>
              <a:spcAft>
                <a:spcPts val="1000"/>
              </a:spcAft>
            </a:pPr>
            <a:endParaRPr lang="en-CA" sz="2400" dirty="0">
              <a:effectLst/>
              <a:latin typeface="Times New Roman" panose="02020603050405020304" pitchFamily="18" charset="0"/>
              <a:ea typeface="Calibri" panose="020F0502020204030204" pitchFamily="34" charset="0"/>
            </a:endParaRPr>
          </a:p>
          <a:p>
            <a:pPr marL="342900" indent="-342900">
              <a:lnSpc>
                <a:spcPct val="115000"/>
              </a:lnSpc>
              <a:spcAft>
                <a:spcPts val="1000"/>
              </a:spcAft>
              <a:buFont typeface="Arial" panose="020B0604020202020204" pitchFamily="34" charset="0"/>
              <a:buChar char="•"/>
            </a:pPr>
            <a:r>
              <a:rPr lang="en-CA" sz="2400" dirty="0">
                <a:effectLst/>
                <a:latin typeface="Times New Roman" panose="02020603050405020304" pitchFamily="18" charset="0"/>
                <a:ea typeface="Calibri" panose="020F0502020204030204" pitchFamily="34" charset="0"/>
              </a:rPr>
              <a:t>About </a:t>
            </a:r>
            <a:r>
              <a:rPr lang="en-CA" sz="2400" dirty="0">
                <a:latin typeface="Times New Roman" panose="02020603050405020304" pitchFamily="18" charset="0"/>
                <a:ea typeface="Calibri" panose="020F0502020204030204" pitchFamily="34" charset="0"/>
              </a:rPr>
              <a:t>a </a:t>
            </a:r>
            <a:r>
              <a:rPr lang="en-CA" sz="2400" dirty="0">
                <a:effectLst/>
                <a:latin typeface="Times New Roman" panose="02020603050405020304" pitchFamily="18" charset="0"/>
                <a:ea typeface="Calibri" panose="020F0502020204030204" pitchFamily="34" charset="0"/>
              </a:rPr>
              <a:t>quarter reported interaction with families off-campus, with most describing this experience as warm and welcoming. </a:t>
            </a:r>
            <a:endParaRPr lang="en-CA" sz="2400" dirty="0"/>
          </a:p>
          <a:p>
            <a:r>
              <a:rPr lang="en-CA" sz="2400" dirty="0"/>
              <a:t>	</a:t>
            </a:r>
            <a:endParaRPr lang="en-CA" sz="2400" b="1" dirty="0"/>
          </a:p>
        </p:txBody>
      </p:sp>
    </p:spTree>
    <p:extLst>
      <p:ext uri="{BB962C8B-B14F-4D97-AF65-F5344CB8AC3E}">
        <p14:creationId xmlns:p14="http://schemas.microsoft.com/office/powerpoint/2010/main" val="1063091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ackground with purple text&#10;&#10;Description automatically generated">
            <a:extLst>
              <a:ext uri="{FF2B5EF4-FFF2-40B4-BE49-F238E27FC236}">
                <a16:creationId xmlns:a16="http://schemas.microsoft.com/office/drawing/2014/main" id="{DA33785B-0988-4E5F-8F54-5E8253B8F86F}"/>
              </a:ext>
            </a:extLst>
          </p:cNvPr>
          <p:cNvPicPr>
            <a:picLocks noChangeAspect="1"/>
          </p:cNvPicPr>
          <p:nvPr/>
        </p:nvPicPr>
        <p:blipFill>
          <a:blip r:embed="rId3"/>
          <a:stretch>
            <a:fillRect/>
          </a:stretch>
        </p:blipFill>
        <p:spPr>
          <a:xfrm>
            <a:off x="9716751" y="5895320"/>
            <a:ext cx="2270483" cy="802609"/>
          </a:xfrm>
          <a:prstGeom prst="rect">
            <a:avLst/>
          </a:prstGeom>
        </p:spPr>
      </p:pic>
      <p:sp>
        <p:nvSpPr>
          <p:cNvPr id="3" name="TextBox 2">
            <a:extLst>
              <a:ext uri="{FF2B5EF4-FFF2-40B4-BE49-F238E27FC236}">
                <a16:creationId xmlns:a16="http://schemas.microsoft.com/office/drawing/2014/main" id="{495B9B64-E3F9-1378-B0C9-BE74B8B2FFF1}"/>
              </a:ext>
            </a:extLst>
          </p:cNvPr>
          <p:cNvSpPr txBox="1"/>
          <p:nvPr/>
        </p:nvSpPr>
        <p:spPr>
          <a:xfrm>
            <a:off x="838198" y="356410"/>
            <a:ext cx="8027506" cy="523220"/>
          </a:xfrm>
          <a:prstGeom prst="rect">
            <a:avLst/>
          </a:prstGeom>
          <a:noFill/>
        </p:spPr>
        <p:txBody>
          <a:bodyPr wrap="square">
            <a:spAutoFit/>
          </a:bodyPr>
          <a:lstStyle/>
          <a:p>
            <a:r>
              <a:rPr lang="en-US" sz="2800" b="1" dirty="0">
                <a:solidFill>
                  <a:srgbClr val="612141"/>
                </a:solidFill>
                <a:latin typeface="Arial" panose="020B0604020202020204" pitchFamily="34" charset="0"/>
                <a:cs typeface="Arial" panose="020B0604020202020204" pitchFamily="34" charset="0"/>
              </a:rPr>
              <a:t>Sample</a:t>
            </a:r>
          </a:p>
        </p:txBody>
      </p:sp>
      <p:sp>
        <p:nvSpPr>
          <p:cNvPr id="4" name="Rectangle 3">
            <a:extLst>
              <a:ext uri="{FF2B5EF4-FFF2-40B4-BE49-F238E27FC236}">
                <a16:creationId xmlns:a16="http://schemas.microsoft.com/office/drawing/2014/main" id="{12C82EE9-0178-E96A-2D14-5C3F38265AE9}"/>
              </a:ext>
            </a:extLst>
          </p:cNvPr>
          <p:cNvSpPr/>
          <p:nvPr/>
        </p:nvSpPr>
        <p:spPr>
          <a:xfrm>
            <a:off x="763905" y="879630"/>
            <a:ext cx="10664190" cy="449247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nSpc>
                <a:spcPct val="115000"/>
              </a:lnSpc>
              <a:spcAft>
                <a:spcPts val="1000"/>
              </a:spcAft>
            </a:pPr>
            <a:endParaRPr lang="en-CA" sz="2400" dirty="0">
              <a:latin typeface="Times New Roman" panose="02020603050405020304" pitchFamily="18" charset="0"/>
              <a:ea typeface="Calibri" panose="020F0502020204030204" pitchFamily="34" charset="0"/>
            </a:endParaRPr>
          </a:p>
          <a:p>
            <a:pPr marL="342900" indent="-342900">
              <a:lnSpc>
                <a:spcPct val="115000"/>
              </a:lnSpc>
              <a:spcAft>
                <a:spcPts val="1000"/>
              </a:spcAft>
              <a:buFont typeface="Arial" panose="020B0604020202020204" pitchFamily="34" charset="0"/>
              <a:buChar char="•"/>
            </a:pPr>
            <a:r>
              <a:rPr lang="en-CA" sz="2400" dirty="0">
                <a:effectLst/>
                <a:latin typeface="Times New Roman" panose="02020603050405020304" pitchFamily="18" charset="0"/>
                <a:ea typeface="Calibri" panose="020F0502020204030204" pitchFamily="34" charset="0"/>
              </a:rPr>
              <a:t>We restrict the sample to respondents who are still in Canada, and who were not pursuing another post-secondary education credential at the time of the survey.</a:t>
            </a:r>
          </a:p>
          <a:p>
            <a:pPr marL="342900" indent="-342900">
              <a:lnSpc>
                <a:spcPct val="115000"/>
              </a:lnSpc>
              <a:spcAft>
                <a:spcPts val="1000"/>
              </a:spcAft>
              <a:buFont typeface="Arial" panose="020B0604020202020204" pitchFamily="34" charset="0"/>
              <a:buChar char="•"/>
            </a:pPr>
            <a:r>
              <a:rPr lang="en-CA" sz="2400" dirty="0">
                <a:latin typeface="Times New Roman" panose="02020603050405020304" pitchFamily="18" charset="0"/>
                <a:ea typeface="Calibri" panose="020F0502020204030204" pitchFamily="34" charset="0"/>
              </a:rPr>
              <a:t>2,078 respondents remain</a:t>
            </a:r>
          </a:p>
          <a:p>
            <a:pPr marL="342900" indent="-342900">
              <a:lnSpc>
                <a:spcPct val="115000"/>
              </a:lnSpc>
              <a:spcAft>
                <a:spcPts val="1000"/>
              </a:spcAft>
              <a:buFont typeface="Arial" panose="020B0604020202020204" pitchFamily="34" charset="0"/>
              <a:buChar char="•"/>
            </a:pPr>
            <a:r>
              <a:rPr lang="en-CA" sz="2400" dirty="0">
                <a:latin typeface="Times New Roman" panose="02020603050405020304" pitchFamily="18" charset="0"/>
                <a:ea typeface="Calibri" panose="020F0502020204030204" pitchFamily="34" charset="0"/>
              </a:rPr>
              <a:t>Aggregate respondents into 6 regions of origin (South Asia, East Asia, Middle East, Sub-Saharan Africa, Latin America, and West).</a:t>
            </a:r>
          </a:p>
          <a:p>
            <a:pPr marL="342900" indent="-342900">
              <a:lnSpc>
                <a:spcPct val="115000"/>
              </a:lnSpc>
              <a:spcAft>
                <a:spcPts val="1000"/>
              </a:spcAft>
              <a:buFont typeface="Arial" panose="020B0604020202020204" pitchFamily="34" charset="0"/>
              <a:buChar char="•"/>
            </a:pPr>
            <a:r>
              <a:rPr lang="en-CA" sz="2400" dirty="0">
                <a:effectLst/>
                <a:latin typeface="Times New Roman" panose="02020603050405020304" pitchFamily="18" charset="0"/>
                <a:ea typeface="Calibri" panose="020F0502020204030204" pitchFamily="34" charset="0"/>
              </a:rPr>
              <a:t>Aggregate fields of study into 6 different categories (Arts, Business, STEM, Hospitality/Tourism, Trades, and Other).</a:t>
            </a:r>
          </a:p>
          <a:p>
            <a:pPr marL="342900" indent="-342900">
              <a:lnSpc>
                <a:spcPct val="115000"/>
              </a:lnSpc>
              <a:spcAft>
                <a:spcPts val="1000"/>
              </a:spcAft>
              <a:buFont typeface="Arial" panose="020B0604020202020204" pitchFamily="34" charset="0"/>
              <a:buChar char="•"/>
            </a:pPr>
            <a:r>
              <a:rPr lang="en-CA" sz="2400" dirty="0">
                <a:latin typeface="Times New Roman" panose="02020603050405020304" pitchFamily="18" charset="0"/>
                <a:ea typeface="Calibri" panose="020F0502020204030204" pitchFamily="34" charset="0"/>
              </a:rPr>
              <a:t>Our dependent variable of interest is whether they report working in an occupation that is related to their field of study. (56.7% do)</a:t>
            </a:r>
            <a:endParaRPr lang="en-CA" sz="2400" dirty="0">
              <a:effectLst/>
              <a:latin typeface="Times New Roman" panose="02020603050405020304" pitchFamily="18" charset="0"/>
              <a:ea typeface="Calibri" panose="020F0502020204030204" pitchFamily="34" charset="0"/>
            </a:endParaRPr>
          </a:p>
          <a:p>
            <a:pPr>
              <a:lnSpc>
                <a:spcPct val="115000"/>
              </a:lnSpc>
              <a:spcAft>
                <a:spcPts val="1000"/>
              </a:spcAft>
            </a:pPr>
            <a:endParaRPr lang="en-CA" sz="2400" dirty="0">
              <a:effectLst/>
              <a:latin typeface="Times New Roman" panose="02020603050405020304" pitchFamily="18" charset="0"/>
              <a:ea typeface="Calibri" panose="020F0502020204030204" pitchFamily="34" charset="0"/>
            </a:endParaRPr>
          </a:p>
          <a:p>
            <a:pPr marL="342900" indent="-342900">
              <a:lnSpc>
                <a:spcPct val="115000"/>
              </a:lnSpc>
              <a:spcAft>
                <a:spcPts val="1000"/>
              </a:spcAft>
              <a:buFont typeface="Arial" panose="020B0604020202020204" pitchFamily="34" charset="0"/>
              <a:buChar char="•"/>
            </a:pPr>
            <a:endParaRPr lang="en-CA" sz="2400" dirty="0">
              <a:effectLst/>
              <a:latin typeface="Times New Roman" panose="02020603050405020304" pitchFamily="18" charset="0"/>
              <a:ea typeface="Calibri" panose="020F0502020204030204" pitchFamily="34" charset="0"/>
            </a:endParaRPr>
          </a:p>
          <a:p>
            <a:r>
              <a:rPr lang="en-CA" sz="2400" dirty="0"/>
              <a:t>	</a:t>
            </a:r>
            <a:endParaRPr lang="en-CA" sz="2400" b="1" dirty="0"/>
          </a:p>
        </p:txBody>
      </p:sp>
    </p:spTree>
    <p:extLst>
      <p:ext uri="{BB962C8B-B14F-4D97-AF65-F5344CB8AC3E}">
        <p14:creationId xmlns:p14="http://schemas.microsoft.com/office/powerpoint/2010/main" val="853543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555C0-FA4E-8220-E494-B868EBA5A195}"/>
            </a:ext>
          </a:extLst>
        </p:cNvPr>
        <p:cNvGrpSpPr/>
        <p:nvPr/>
      </p:nvGrpSpPr>
      <p:grpSpPr>
        <a:xfrm>
          <a:off x="0" y="0"/>
          <a:ext cx="0" cy="0"/>
          <a:chOff x="0" y="0"/>
          <a:chExt cx="0" cy="0"/>
        </a:xfrm>
      </p:grpSpPr>
      <p:pic>
        <p:nvPicPr>
          <p:cNvPr id="2" name="Picture 1" descr="A black background with purple text&#10;&#10;Description automatically generated">
            <a:extLst>
              <a:ext uri="{FF2B5EF4-FFF2-40B4-BE49-F238E27FC236}">
                <a16:creationId xmlns:a16="http://schemas.microsoft.com/office/drawing/2014/main" id="{0996BA53-A1FB-6177-7FE7-F60966BF859C}"/>
              </a:ext>
            </a:extLst>
          </p:cNvPr>
          <p:cNvPicPr>
            <a:picLocks noChangeAspect="1"/>
          </p:cNvPicPr>
          <p:nvPr/>
        </p:nvPicPr>
        <p:blipFill>
          <a:blip r:embed="rId3"/>
          <a:stretch>
            <a:fillRect/>
          </a:stretch>
        </p:blipFill>
        <p:spPr>
          <a:xfrm>
            <a:off x="9716751" y="5895320"/>
            <a:ext cx="2270483" cy="802609"/>
          </a:xfrm>
          <a:prstGeom prst="rect">
            <a:avLst/>
          </a:prstGeom>
        </p:spPr>
      </p:pic>
      <p:sp>
        <p:nvSpPr>
          <p:cNvPr id="3" name="TextBox 2">
            <a:extLst>
              <a:ext uri="{FF2B5EF4-FFF2-40B4-BE49-F238E27FC236}">
                <a16:creationId xmlns:a16="http://schemas.microsoft.com/office/drawing/2014/main" id="{8B212D1A-4F62-158F-3A1D-42363F0A42B5}"/>
              </a:ext>
            </a:extLst>
          </p:cNvPr>
          <p:cNvSpPr txBox="1"/>
          <p:nvPr/>
        </p:nvSpPr>
        <p:spPr>
          <a:xfrm>
            <a:off x="838198" y="356410"/>
            <a:ext cx="8027506" cy="523220"/>
          </a:xfrm>
          <a:prstGeom prst="rect">
            <a:avLst/>
          </a:prstGeom>
          <a:noFill/>
        </p:spPr>
        <p:txBody>
          <a:bodyPr wrap="square">
            <a:spAutoFit/>
          </a:bodyPr>
          <a:lstStyle/>
          <a:p>
            <a:r>
              <a:rPr lang="en-US" sz="2800" b="1" dirty="0">
                <a:solidFill>
                  <a:srgbClr val="612141"/>
                </a:solidFill>
                <a:latin typeface="Arial" panose="020B0604020202020204" pitchFamily="34" charset="0"/>
                <a:cs typeface="Arial" panose="020B0604020202020204" pitchFamily="34" charset="0"/>
              </a:rPr>
              <a:t>Social Ties Index</a:t>
            </a:r>
          </a:p>
        </p:txBody>
      </p:sp>
      <p:sp>
        <p:nvSpPr>
          <p:cNvPr id="4" name="Rectangle 3">
            <a:extLst>
              <a:ext uri="{FF2B5EF4-FFF2-40B4-BE49-F238E27FC236}">
                <a16:creationId xmlns:a16="http://schemas.microsoft.com/office/drawing/2014/main" id="{47B84DCE-51FC-0463-50DC-278E4D9325A2}"/>
              </a:ext>
            </a:extLst>
          </p:cNvPr>
          <p:cNvSpPr/>
          <p:nvPr/>
        </p:nvSpPr>
        <p:spPr>
          <a:xfrm>
            <a:off x="763905" y="879630"/>
            <a:ext cx="10664190" cy="449247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marL="342900" indent="-342900">
              <a:lnSpc>
                <a:spcPct val="115000"/>
              </a:lnSpc>
              <a:spcAft>
                <a:spcPts val="1000"/>
              </a:spcAft>
              <a:buFont typeface="Arial" panose="020B0604020202020204" pitchFamily="34" charset="0"/>
              <a:buChar char="•"/>
            </a:pPr>
            <a:r>
              <a:rPr lang="en-CA" sz="2400" dirty="0">
                <a:effectLst/>
                <a:latin typeface="Times New Roman" panose="02020603050405020304" pitchFamily="18" charset="0"/>
                <a:ea typeface="Calibri" panose="020F0502020204030204" pitchFamily="34" charset="0"/>
              </a:rPr>
              <a:t>Using Principal Component Analysis (PCA), we create a “Social Ties Index” that aggregates responses related to feelings of social inclusion during their studies. Respondents indicated:</a:t>
            </a:r>
          </a:p>
          <a:p>
            <a:pPr>
              <a:lnSpc>
                <a:spcPct val="115000"/>
              </a:lnSpc>
              <a:spcAft>
                <a:spcPts val="1000"/>
              </a:spcAft>
            </a:pPr>
            <a:r>
              <a:rPr lang="en-CA" sz="2400" dirty="0">
                <a:latin typeface="Times New Roman" panose="02020603050405020304" pitchFamily="18" charset="0"/>
                <a:ea typeface="Calibri" panose="020F0502020204030204" pitchFamily="34" charset="0"/>
              </a:rPr>
              <a:t>1. Whether they found it easy to make friends. (69.88%)</a:t>
            </a:r>
          </a:p>
          <a:p>
            <a:pPr>
              <a:lnSpc>
                <a:spcPct val="115000"/>
              </a:lnSpc>
              <a:spcAft>
                <a:spcPts val="1000"/>
              </a:spcAft>
            </a:pPr>
            <a:r>
              <a:rPr lang="en-CA" sz="2400" dirty="0">
                <a:effectLst/>
                <a:latin typeface="Times New Roman" panose="02020603050405020304" pitchFamily="18" charset="0"/>
                <a:ea typeface="Calibri" panose="020F0502020204030204" pitchFamily="34" charset="0"/>
              </a:rPr>
              <a:t>2. Whether they experienced social isolation on campus. (30.88%)</a:t>
            </a:r>
          </a:p>
          <a:p>
            <a:pPr>
              <a:lnSpc>
                <a:spcPct val="115000"/>
              </a:lnSpc>
              <a:spcAft>
                <a:spcPts val="1000"/>
              </a:spcAft>
            </a:pPr>
            <a:r>
              <a:rPr lang="en-CA" sz="2400" dirty="0">
                <a:latin typeface="Times New Roman" panose="02020603050405020304" pitchFamily="18" charset="0"/>
                <a:ea typeface="Calibri" panose="020F0502020204030204" pitchFamily="34" charset="0"/>
              </a:rPr>
              <a:t>3. Whether they are still in contact with members of their on-campus study group. (46.22%)</a:t>
            </a:r>
          </a:p>
          <a:p>
            <a:pPr>
              <a:lnSpc>
                <a:spcPct val="115000"/>
              </a:lnSpc>
              <a:spcAft>
                <a:spcPts val="1000"/>
              </a:spcAft>
            </a:pPr>
            <a:r>
              <a:rPr lang="en-CA" sz="2400" dirty="0">
                <a:latin typeface="Times New Roman" panose="02020603050405020304" pitchFamily="18" charset="0"/>
                <a:ea typeface="Calibri" panose="020F0502020204030204" pitchFamily="34" charset="0"/>
              </a:rPr>
              <a:t>4. Whether they socialized with members of their on-campus study group. (46.4%)</a:t>
            </a:r>
          </a:p>
          <a:p>
            <a:pPr>
              <a:lnSpc>
                <a:spcPct val="115000"/>
              </a:lnSpc>
              <a:spcAft>
                <a:spcPts val="1000"/>
              </a:spcAft>
            </a:pPr>
            <a:r>
              <a:rPr lang="en-CA" sz="2400" dirty="0">
                <a:latin typeface="Times New Roman" panose="02020603050405020304" pitchFamily="18" charset="0"/>
                <a:ea typeface="Calibri" panose="020F0502020204030204" pitchFamily="34" charset="0"/>
              </a:rPr>
              <a:t>5. Whether they report difficulties with making friends as a factor that negatively affected their academic performance. (15.91%)</a:t>
            </a:r>
          </a:p>
          <a:p>
            <a:pPr marL="342900" indent="-342900">
              <a:lnSpc>
                <a:spcPct val="115000"/>
              </a:lnSpc>
              <a:spcAft>
                <a:spcPts val="1000"/>
              </a:spcAft>
              <a:buFont typeface="Arial" panose="020B0604020202020204" pitchFamily="34" charset="0"/>
              <a:buChar char="•"/>
            </a:pPr>
            <a:r>
              <a:rPr lang="en-CA" sz="2400" dirty="0">
                <a:latin typeface="Times New Roman" panose="02020603050405020304" pitchFamily="18" charset="0"/>
                <a:ea typeface="Calibri" panose="020F0502020204030204" pitchFamily="34" charset="0"/>
              </a:rPr>
              <a:t>One unit increase in the index represents a one standard deviation </a:t>
            </a:r>
          </a:p>
          <a:p>
            <a:pPr>
              <a:lnSpc>
                <a:spcPct val="115000"/>
              </a:lnSpc>
              <a:spcAft>
                <a:spcPts val="1000"/>
              </a:spcAft>
            </a:pPr>
            <a:r>
              <a:rPr lang="en-CA" sz="2400" dirty="0">
                <a:latin typeface="Times New Roman" panose="02020603050405020304" pitchFamily="18" charset="0"/>
                <a:ea typeface="Calibri" panose="020F0502020204030204" pitchFamily="34" charset="0"/>
              </a:rPr>
              <a:t>increase in strength of social ties.</a:t>
            </a:r>
          </a:p>
          <a:p>
            <a:pPr>
              <a:lnSpc>
                <a:spcPct val="115000"/>
              </a:lnSpc>
              <a:spcAft>
                <a:spcPts val="1000"/>
              </a:spcAft>
            </a:pPr>
            <a:endParaRPr lang="en-CA" sz="2400" dirty="0">
              <a:latin typeface="Times New Roman" panose="02020603050405020304" pitchFamily="18" charset="0"/>
              <a:ea typeface="Calibri" panose="020F0502020204030204" pitchFamily="34" charset="0"/>
            </a:endParaRPr>
          </a:p>
          <a:p>
            <a:pPr>
              <a:lnSpc>
                <a:spcPct val="115000"/>
              </a:lnSpc>
              <a:spcAft>
                <a:spcPts val="1000"/>
              </a:spcAft>
            </a:pPr>
            <a:endParaRPr lang="en-CA" sz="2400" dirty="0">
              <a:effectLst/>
              <a:latin typeface="Times New Roman" panose="02020603050405020304" pitchFamily="18" charset="0"/>
              <a:ea typeface="Calibri" panose="020F0502020204030204" pitchFamily="34" charset="0"/>
            </a:endParaRPr>
          </a:p>
          <a:p>
            <a:pPr marL="342900" indent="-342900">
              <a:lnSpc>
                <a:spcPct val="115000"/>
              </a:lnSpc>
              <a:spcAft>
                <a:spcPts val="1000"/>
              </a:spcAft>
              <a:buFont typeface="Arial" panose="020B0604020202020204" pitchFamily="34" charset="0"/>
              <a:buChar char="•"/>
            </a:pPr>
            <a:endParaRPr lang="en-CA" sz="2400" dirty="0">
              <a:effectLst/>
              <a:latin typeface="Times New Roman" panose="02020603050405020304" pitchFamily="18" charset="0"/>
              <a:ea typeface="Calibri" panose="020F0502020204030204" pitchFamily="34" charset="0"/>
            </a:endParaRPr>
          </a:p>
          <a:p>
            <a:r>
              <a:rPr lang="en-CA" sz="2400" dirty="0"/>
              <a:t>	</a:t>
            </a:r>
            <a:endParaRPr lang="en-CA" sz="2400" b="1" dirty="0"/>
          </a:p>
        </p:txBody>
      </p:sp>
    </p:spTree>
    <p:extLst>
      <p:ext uri="{BB962C8B-B14F-4D97-AF65-F5344CB8AC3E}">
        <p14:creationId xmlns:p14="http://schemas.microsoft.com/office/powerpoint/2010/main" val="4112829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A0DAE-F578-75E8-6386-0FB727E2C7F6}"/>
            </a:ext>
          </a:extLst>
        </p:cNvPr>
        <p:cNvGrpSpPr/>
        <p:nvPr/>
      </p:nvGrpSpPr>
      <p:grpSpPr>
        <a:xfrm>
          <a:off x="0" y="0"/>
          <a:ext cx="0" cy="0"/>
          <a:chOff x="0" y="0"/>
          <a:chExt cx="0" cy="0"/>
        </a:xfrm>
      </p:grpSpPr>
      <p:pic>
        <p:nvPicPr>
          <p:cNvPr id="2" name="Picture 1" descr="A black background with purple text&#10;&#10;Description automatically generated">
            <a:extLst>
              <a:ext uri="{FF2B5EF4-FFF2-40B4-BE49-F238E27FC236}">
                <a16:creationId xmlns:a16="http://schemas.microsoft.com/office/drawing/2014/main" id="{A354F8A0-31D0-9091-08B5-28AE42BAC708}"/>
              </a:ext>
            </a:extLst>
          </p:cNvPr>
          <p:cNvPicPr>
            <a:picLocks noChangeAspect="1"/>
          </p:cNvPicPr>
          <p:nvPr/>
        </p:nvPicPr>
        <p:blipFill>
          <a:blip r:embed="rId3"/>
          <a:stretch>
            <a:fillRect/>
          </a:stretch>
        </p:blipFill>
        <p:spPr>
          <a:xfrm>
            <a:off x="9716751" y="5895320"/>
            <a:ext cx="2270483" cy="802609"/>
          </a:xfrm>
          <a:prstGeom prst="rect">
            <a:avLst/>
          </a:prstGeom>
        </p:spPr>
      </p:pic>
      <p:sp>
        <p:nvSpPr>
          <p:cNvPr id="3" name="TextBox 2">
            <a:extLst>
              <a:ext uri="{FF2B5EF4-FFF2-40B4-BE49-F238E27FC236}">
                <a16:creationId xmlns:a16="http://schemas.microsoft.com/office/drawing/2014/main" id="{B2816339-453B-9637-BB08-AA1EDBFD3967}"/>
              </a:ext>
            </a:extLst>
          </p:cNvPr>
          <p:cNvSpPr txBox="1"/>
          <p:nvPr/>
        </p:nvSpPr>
        <p:spPr>
          <a:xfrm>
            <a:off x="838198" y="356410"/>
            <a:ext cx="8027506" cy="523220"/>
          </a:xfrm>
          <a:prstGeom prst="rect">
            <a:avLst/>
          </a:prstGeom>
          <a:noFill/>
        </p:spPr>
        <p:txBody>
          <a:bodyPr wrap="square">
            <a:spAutoFit/>
          </a:bodyPr>
          <a:lstStyle/>
          <a:p>
            <a:r>
              <a:rPr lang="en-US" sz="2800" b="1" dirty="0">
                <a:solidFill>
                  <a:srgbClr val="612141"/>
                </a:solidFill>
                <a:latin typeface="Arial" panose="020B0604020202020204" pitchFamily="34" charset="0"/>
                <a:cs typeface="Arial" panose="020B0604020202020204" pitchFamily="34" charset="0"/>
              </a:rPr>
              <a:t>Study Group Composition </a:t>
            </a:r>
          </a:p>
        </p:txBody>
      </p:sp>
      <p:sp>
        <p:nvSpPr>
          <p:cNvPr id="4" name="Rectangle 3">
            <a:extLst>
              <a:ext uri="{FF2B5EF4-FFF2-40B4-BE49-F238E27FC236}">
                <a16:creationId xmlns:a16="http://schemas.microsoft.com/office/drawing/2014/main" id="{D548494F-6263-BA9D-56E5-E85DC19E99C3}"/>
              </a:ext>
            </a:extLst>
          </p:cNvPr>
          <p:cNvSpPr/>
          <p:nvPr/>
        </p:nvSpPr>
        <p:spPr>
          <a:xfrm>
            <a:off x="763905" y="879629"/>
            <a:ext cx="10664190" cy="4706161"/>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marL="342900" indent="-342900">
              <a:lnSpc>
                <a:spcPct val="115000"/>
              </a:lnSpc>
              <a:spcAft>
                <a:spcPts val="1000"/>
              </a:spcAft>
              <a:buFont typeface="Arial" panose="020B0604020202020204" pitchFamily="34" charset="0"/>
              <a:buChar char="•"/>
            </a:pPr>
            <a:r>
              <a:rPr lang="en-CA" sz="2400" dirty="0">
                <a:latin typeface="Times New Roman" panose="02020603050405020304" pitchFamily="18" charset="0"/>
                <a:ea typeface="Calibri" panose="020F0502020204030204" pitchFamily="34" charset="0"/>
              </a:rPr>
              <a:t>Respondents also indicate whether their on-campus study group (if applicable) consists:</a:t>
            </a:r>
          </a:p>
          <a:p>
            <a:pPr marL="457200" indent="-457200">
              <a:lnSpc>
                <a:spcPct val="115000"/>
              </a:lnSpc>
              <a:spcAft>
                <a:spcPts val="1000"/>
              </a:spcAft>
              <a:buAutoNum type="arabicPeriod"/>
            </a:pPr>
            <a:r>
              <a:rPr lang="en-CA" sz="2400" dirty="0">
                <a:latin typeface="Times New Roman" panose="02020603050405020304" pitchFamily="18" charset="0"/>
                <a:ea typeface="Calibri" panose="020F0502020204030204" pitchFamily="34" charset="0"/>
              </a:rPr>
              <a:t>Exclusively of other international students. (23.51%)</a:t>
            </a:r>
          </a:p>
          <a:p>
            <a:pPr marL="457200" indent="-457200">
              <a:lnSpc>
                <a:spcPct val="115000"/>
              </a:lnSpc>
              <a:spcAft>
                <a:spcPts val="1000"/>
              </a:spcAft>
              <a:buAutoNum type="arabicPeriod"/>
            </a:pPr>
            <a:r>
              <a:rPr lang="en-CA" sz="2400" dirty="0">
                <a:latin typeface="Times New Roman" panose="02020603050405020304" pitchFamily="18" charset="0"/>
                <a:ea typeface="Calibri" panose="020F0502020204030204" pitchFamily="34" charset="0"/>
              </a:rPr>
              <a:t>Exclusively of domestic students. (1.46%)</a:t>
            </a:r>
          </a:p>
          <a:p>
            <a:pPr marL="457200" indent="-457200">
              <a:lnSpc>
                <a:spcPct val="115000"/>
              </a:lnSpc>
              <a:spcAft>
                <a:spcPts val="1000"/>
              </a:spcAft>
              <a:buAutoNum type="arabicPeriod"/>
            </a:pPr>
            <a:r>
              <a:rPr lang="en-CA" sz="2400" dirty="0">
                <a:latin typeface="Times New Roman" panose="02020603050405020304" pitchFamily="18" charset="0"/>
                <a:ea typeface="Calibri" panose="020F0502020204030204" pitchFamily="34" charset="0"/>
              </a:rPr>
              <a:t>Both other international students and domestic students. (37.16%)</a:t>
            </a:r>
          </a:p>
          <a:p>
            <a:pPr marL="457200" indent="-457200">
              <a:lnSpc>
                <a:spcPct val="115000"/>
              </a:lnSpc>
              <a:spcAft>
                <a:spcPts val="1000"/>
              </a:spcAft>
              <a:buAutoNum type="arabicPeriod"/>
            </a:pPr>
            <a:r>
              <a:rPr lang="en-CA" sz="2400" dirty="0">
                <a:latin typeface="Times New Roman" panose="02020603050405020304" pitchFamily="18" charset="0"/>
                <a:ea typeface="Calibri" panose="020F0502020204030204" pitchFamily="34" charset="0"/>
              </a:rPr>
              <a:t>We use a fourth category for respondents who indicated that they had no study group. (37.87%)</a:t>
            </a:r>
          </a:p>
          <a:p>
            <a:pPr>
              <a:lnSpc>
                <a:spcPct val="115000"/>
              </a:lnSpc>
              <a:spcAft>
                <a:spcPts val="1000"/>
              </a:spcAft>
            </a:pPr>
            <a:endParaRPr lang="en-CA" sz="2400" dirty="0">
              <a:effectLst/>
              <a:latin typeface="Times New Roman" panose="02020603050405020304" pitchFamily="18" charset="0"/>
              <a:ea typeface="Calibri" panose="020F0502020204030204" pitchFamily="34" charset="0"/>
            </a:endParaRPr>
          </a:p>
          <a:p>
            <a:pPr marL="342900" indent="-342900">
              <a:lnSpc>
                <a:spcPct val="115000"/>
              </a:lnSpc>
              <a:spcAft>
                <a:spcPts val="1000"/>
              </a:spcAft>
              <a:buFont typeface="Arial" panose="020B0604020202020204" pitchFamily="34" charset="0"/>
              <a:buChar char="•"/>
            </a:pPr>
            <a:r>
              <a:rPr lang="en-CA" sz="2400" dirty="0">
                <a:effectLst/>
                <a:latin typeface="Times New Roman" panose="02020603050405020304" pitchFamily="18" charset="0"/>
                <a:ea typeface="Calibri" panose="020F0502020204030204" pitchFamily="34" charset="0"/>
              </a:rPr>
              <a:t>We create a variable consisting of the number of fellow respondents from the </a:t>
            </a:r>
          </a:p>
          <a:p>
            <a:pPr>
              <a:lnSpc>
                <a:spcPct val="115000"/>
              </a:lnSpc>
              <a:spcAft>
                <a:spcPts val="1000"/>
              </a:spcAft>
            </a:pPr>
            <a:r>
              <a:rPr lang="en-CA" sz="2400" dirty="0">
                <a:effectLst/>
                <a:latin typeface="Times New Roman" panose="02020603050405020304" pitchFamily="18" charset="0"/>
                <a:ea typeface="Calibri" panose="020F0502020204030204" pitchFamily="34" charset="0"/>
              </a:rPr>
              <a:t>same country of origin who studied </a:t>
            </a:r>
            <a:r>
              <a:rPr lang="en-CA" sz="2400" dirty="0">
                <a:latin typeface="Times New Roman" panose="02020603050405020304" pitchFamily="18" charset="0"/>
                <a:ea typeface="Calibri" panose="020F0502020204030204" pitchFamily="34" charset="0"/>
              </a:rPr>
              <a:t>in the same field, in the same year, </a:t>
            </a:r>
          </a:p>
          <a:p>
            <a:pPr>
              <a:lnSpc>
                <a:spcPct val="115000"/>
              </a:lnSpc>
              <a:spcAft>
                <a:spcPts val="1000"/>
              </a:spcAft>
            </a:pPr>
            <a:r>
              <a:rPr lang="en-CA" sz="2400" dirty="0">
                <a:latin typeface="Times New Roman" panose="02020603050405020304" pitchFamily="18" charset="0"/>
                <a:ea typeface="Calibri" panose="020F0502020204030204" pitchFamily="34" charset="0"/>
              </a:rPr>
              <a:t>at the same institution. (Mean=2.08)</a:t>
            </a:r>
            <a:endParaRPr lang="en-CA" sz="2400" dirty="0">
              <a:effectLst/>
              <a:latin typeface="Times New Roman" panose="02020603050405020304" pitchFamily="18" charset="0"/>
              <a:ea typeface="Calibri" panose="020F0502020204030204" pitchFamily="34" charset="0"/>
            </a:endParaRPr>
          </a:p>
          <a:p>
            <a:pPr>
              <a:lnSpc>
                <a:spcPct val="115000"/>
              </a:lnSpc>
              <a:spcAft>
                <a:spcPts val="1000"/>
              </a:spcAft>
            </a:pPr>
            <a:endParaRPr lang="en-CA" sz="2400" dirty="0">
              <a:effectLst/>
              <a:latin typeface="Times New Roman" panose="02020603050405020304" pitchFamily="18" charset="0"/>
              <a:ea typeface="Calibri" panose="020F0502020204030204" pitchFamily="34" charset="0"/>
            </a:endParaRPr>
          </a:p>
          <a:p>
            <a:r>
              <a:rPr lang="en-CA" sz="2400" dirty="0"/>
              <a:t>	</a:t>
            </a:r>
            <a:endParaRPr lang="en-CA" sz="2400" b="1" dirty="0"/>
          </a:p>
        </p:txBody>
      </p:sp>
      <p:sp>
        <p:nvSpPr>
          <p:cNvPr id="5" name="TextBox 4">
            <a:extLst>
              <a:ext uri="{FF2B5EF4-FFF2-40B4-BE49-F238E27FC236}">
                <a16:creationId xmlns:a16="http://schemas.microsoft.com/office/drawing/2014/main" id="{A2B3442F-2439-3881-42E0-641B35B5A7E5}"/>
              </a:ext>
            </a:extLst>
          </p:cNvPr>
          <p:cNvSpPr txBox="1"/>
          <p:nvPr/>
        </p:nvSpPr>
        <p:spPr>
          <a:xfrm>
            <a:off x="692424" y="4544097"/>
            <a:ext cx="8027506" cy="523220"/>
          </a:xfrm>
          <a:prstGeom prst="rect">
            <a:avLst/>
          </a:prstGeom>
          <a:noFill/>
        </p:spPr>
        <p:txBody>
          <a:bodyPr wrap="square">
            <a:spAutoFit/>
          </a:bodyPr>
          <a:lstStyle/>
          <a:p>
            <a:r>
              <a:rPr lang="en-US" sz="2800" b="1" dirty="0">
                <a:solidFill>
                  <a:srgbClr val="612141"/>
                </a:solidFill>
                <a:latin typeface="Arial" panose="020B0604020202020204" pitchFamily="34" charset="0"/>
                <a:cs typeface="Arial" panose="020B0604020202020204" pitchFamily="34" charset="0"/>
              </a:rPr>
              <a:t>Home Country Classmates</a:t>
            </a:r>
          </a:p>
        </p:txBody>
      </p:sp>
    </p:spTree>
    <p:extLst>
      <p:ext uri="{BB962C8B-B14F-4D97-AF65-F5344CB8AC3E}">
        <p14:creationId xmlns:p14="http://schemas.microsoft.com/office/powerpoint/2010/main" val="3362983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8C0E3-7CB5-40C2-AB60-02B4F255F2D6}"/>
            </a:ext>
          </a:extLst>
        </p:cNvPr>
        <p:cNvGrpSpPr/>
        <p:nvPr/>
      </p:nvGrpSpPr>
      <p:grpSpPr>
        <a:xfrm>
          <a:off x="0" y="0"/>
          <a:ext cx="0" cy="0"/>
          <a:chOff x="0" y="0"/>
          <a:chExt cx="0" cy="0"/>
        </a:xfrm>
      </p:grpSpPr>
      <p:pic>
        <p:nvPicPr>
          <p:cNvPr id="2" name="Picture 1" descr="A black background with purple text&#10;&#10;Description automatically generated">
            <a:extLst>
              <a:ext uri="{FF2B5EF4-FFF2-40B4-BE49-F238E27FC236}">
                <a16:creationId xmlns:a16="http://schemas.microsoft.com/office/drawing/2014/main" id="{C62536D4-37D4-4264-70D9-33CD37297520}"/>
              </a:ext>
            </a:extLst>
          </p:cNvPr>
          <p:cNvPicPr>
            <a:picLocks noChangeAspect="1"/>
          </p:cNvPicPr>
          <p:nvPr/>
        </p:nvPicPr>
        <p:blipFill>
          <a:blip r:embed="rId3"/>
          <a:stretch>
            <a:fillRect/>
          </a:stretch>
        </p:blipFill>
        <p:spPr>
          <a:xfrm>
            <a:off x="9716751" y="5895320"/>
            <a:ext cx="2270483" cy="802609"/>
          </a:xfrm>
          <a:prstGeom prst="rect">
            <a:avLst/>
          </a:prstGeom>
        </p:spPr>
      </p:pic>
      <p:sp>
        <p:nvSpPr>
          <p:cNvPr id="3" name="TextBox 2">
            <a:extLst>
              <a:ext uri="{FF2B5EF4-FFF2-40B4-BE49-F238E27FC236}">
                <a16:creationId xmlns:a16="http://schemas.microsoft.com/office/drawing/2014/main" id="{08156F57-B519-78DB-9751-A9A2141459DE}"/>
              </a:ext>
            </a:extLst>
          </p:cNvPr>
          <p:cNvSpPr txBox="1"/>
          <p:nvPr/>
        </p:nvSpPr>
        <p:spPr>
          <a:xfrm>
            <a:off x="838198" y="356410"/>
            <a:ext cx="8027506" cy="523220"/>
          </a:xfrm>
          <a:prstGeom prst="rect">
            <a:avLst/>
          </a:prstGeom>
          <a:noFill/>
        </p:spPr>
        <p:txBody>
          <a:bodyPr wrap="square">
            <a:spAutoFit/>
          </a:bodyPr>
          <a:lstStyle/>
          <a:p>
            <a:r>
              <a:rPr lang="en-US" sz="2800" b="1" dirty="0">
                <a:solidFill>
                  <a:srgbClr val="612141"/>
                </a:solidFill>
                <a:latin typeface="Arial" panose="020B0604020202020204" pitchFamily="34" charset="0"/>
                <a:cs typeface="Arial" panose="020B0604020202020204" pitchFamily="34" charset="0"/>
              </a:rPr>
              <a:t>Model </a:t>
            </a:r>
          </a:p>
        </p:txBody>
      </p:sp>
      <p:sp>
        <p:nvSpPr>
          <p:cNvPr id="4" name="Rectangle 3">
            <a:extLst>
              <a:ext uri="{FF2B5EF4-FFF2-40B4-BE49-F238E27FC236}">
                <a16:creationId xmlns:a16="http://schemas.microsoft.com/office/drawing/2014/main" id="{DFA38B82-1B55-346F-9549-46F6782B3E6B}"/>
              </a:ext>
            </a:extLst>
          </p:cNvPr>
          <p:cNvSpPr/>
          <p:nvPr/>
        </p:nvSpPr>
        <p:spPr>
          <a:xfrm>
            <a:off x="763905" y="879630"/>
            <a:ext cx="10664190" cy="449247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marL="342900" indent="-342900">
              <a:lnSpc>
                <a:spcPct val="115000"/>
              </a:lnSpc>
              <a:spcAft>
                <a:spcPts val="1000"/>
              </a:spcAft>
              <a:buFont typeface="Arial" panose="020B0604020202020204" pitchFamily="34" charset="0"/>
              <a:buChar char="•"/>
            </a:pPr>
            <a:r>
              <a:rPr lang="en-CA" sz="2400" dirty="0">
                <a:effectLst/>
                <a:latin typeface="Times New Roman" panose="02020603050405020304" pitchFamily="18" charset="0"/>
                <a:ea typeface="Calibri" panose="020F0502020204030204" pitchFamily="34" charset="0"/>
              </a:rPr>
              <a:t>We run a set of logistic regressions to obtain the log odds of working in their field.</a:t>
            </a:r>
          </a:p>
          <a:p>
            <a:pPr marL="342900" indent="-342900">
              <a:lnSpc>
                <a:spcPct val="115000"/>
              </a:lnSpc>
              <a:spcAft>
                <a:spcPts val="1000"/>
              </a:spcAft>
              <a:buFont typeface="Arial" panose="020B0604020202020204" pitchFamily="34" charset="0"/>
              <a:buChar char="•"/>
            </a:pPr>
            <a:r>
              <a:rPr lang="en-CA" sz="2400" dirty="0">
                <a:effectLst/>
                <a:latin typeface="Times New Roman" panose="02020603050405020304" pitchFamily="18" charset="0"/>
                <a:ea typeface="Calibri" panose="020F0502020204030204" pitchFamily="34" charset="0"/>
              </a:rPr>
              <a:t>Control for region of origin, field of study, level of education, gender, age, years since graduation, citizen/permanent resident status, self-reported </a:t>
            </a:r>
            <a:r>
              <a:rPr lang="en-CA" sz="2400" dirty="0">
                <a:latin typeface="Times New Roman" panose="02020603050405020304" pitchFamily="18" charset="0"/>
                <a:ea typeface="Calibri" panose="020F0502020204030204" pitchFamily="34" charset="0"/>
              </a:rPr>
              <a:t>GPA</a:t>
            </a:r>
            <a:r>
              <a:rPr lang="en-CA" sz="2400" dirty="0">
                <a:effectLst/>
                <a:latin typeface="Times New Roman" panose="02020603050405020304" pitchFamily="18" charset="0"/>
                <a:ea typeface="Calibri" panose="020F0502020204030204" pitchFamily="34" charset="0"/>
              </a:rPr>
              <a:t>, region of Canada currently residing in, whether they resided in Canada before starting their program of study, home country classmates, study group composition, and social ties index. </a:t>
            </a:r>
          </a:p>
          <a:p>
            <a:pPr marL="342900" indent="-342900">
              <a:lnSpc>
                <a:spcPct val="115000"/>
              </a:lnSpc>
              <a:spcAft>
                <a:spcPts val="1000"/>
              </a:spcAft>
              <a:buFont typeface="Arial" panose="020B0604020202020204" pitchFamily="34" charset="0"/>
              <a:buChar char="•"/>
            </a:pPr>
            <a:endParaRPr lang="en-CA" sz="2400" dirty="0">
              <a:effectLst/>
              <a:latin typeface="Times New Roman" panose="02020603050405020304" pitchFamily="18" charset="0"/>
              <a:ea typeface="Calibri" panose="020F0502020204030204" pitchFamily="34" charset="0"/>
            </a:endParaRPr>
          </a:p>
          <a:p>
            <a:r>
              <a:rPr lang="en-CA" sz="2400" dirty="0"/>
              <a:t>	</a:t>
            </a:r>
            <a:endParaRPr lang="en-CA" sz="2400" b="1" dirty="0"/>
          </a:p>
        </p:txBody>
      </p:sp>
    </p:spTree>
    <p:extLst>
      <p:ext uri="{BB962C8B-B14F-4D97-AF65-F5344CB8AC3E}">
        <p14:creationId xmlns:p14="http://schemas.microsoft.com/office/powerpoint/2010/main" val="3683091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94ADE-E53D-B996-D086-96FA0F17557C}"/>
            </a:ext>
          </a:extLst>
        </p:cNvPr>
        <p:cNvGrpSpPr/>
        <p:nvPr/>
      </p:nvGrpSpPr>
      <p:grpSpPr>
        <a:xfrm>
          <a:off x="0" y="0"/>
          <a:ext cx="0" cy="0"/>
          <a:chOff x="0" y="0"/>
          <a:chExt cx="0" cy="0"/>
        </a:xfrm>
      </p:grpSpPr>
      <p:pic>
        <p:nvPicPr>
          <p:cNvPr id="2" name="Picture 1" descr="A black background with purple text&#10;&#10;Description automatically generated">
            <a:extLst>
              <a:ext uri="{FF2B5EF4-FFF2-40B4-BE49-F238E27FC236}">
                <a16:creationId xmlns:a16="http://schemas.microsoft.com/office/drawing/2014/main" id="{7CD651D1-F49B-E6B2-9576-E8680E4100A2}"/>
              </a:ext>
            </a:extLst>
          </p:cNvPr>
          <p:cNvPicPr>
            <a:picLocks noChangeAspect="1"/>
          </p:cNvPicPr>
          <p:nvPr/>
        </p:nvPicPr>
        <p:blipFill>
          <a:blip r:embed="rId4"/>
          <a:stretch>
            <a:fillRect/>
          </a:stretch>
        </p:blipFill>
        <p:spPr>
          <a:xfrm>
            <a:off x="9716751" y="5895320"/>
            <a:ext cx="2270483" cy="802609"/>
          </a:xfrm>
          <a:prstGeom prst="rect">
            <a:avLst/>
          </a:prstGeom>
        </p:spPr>
      </p:pic>
      <p:sp>
        <p:nvSpPr>
          <p:cNvPr id="3" name="TextBox 2">
            <a:extLst>
              <a:ext uri="{FF2B5EF4-FFF2-40B4-BE49-F238E27FC236}">
                <a16:creationId xmlns:a16="http://schemas.microsoft.com/office/drawing/2014/main" id="{3EB18712-2E3D-FAF0-FDB4-32CD6D3E1282}"/>
              </a:ext>
            </a:extLst>
          </p:cNvPr>
          <p:cNvSpPr txBox="1"/>
          <p:nvPr/>
        </p:nvSpPr>
        <p:spPr>
          <a:xfrm>
            <a:off x="838198" y="356410"/>
            <a:ext cx="8027506" cy="523220"/>
          </a:xfrm>
          <a:prstGeom prst="rect">
            <a:avLst/>
          </a:prstGeom>
          <a:noFill/>
        </p:spPr>
        <p:txBody>
          <a:bodyPr wrap="square">
            <a:spAutoFit/>
          </a:bodyPr>
          <a:lstStyle/>
          <a:p>
            <a:r>
              <a:rPr lang="en-US" sz="2800" b="1" dirty="0">
                <a:solidFill>
                  <a:srgbClr val="612141"/>
                </a:solidFill>
                <a:latin typeface="Arial" panose="020B0604020202020204" pitchFamily="34" charset="0"/>
                <a:cs typeface="Arial" panose="020B0604020202020204" pitchFamily="34" charset="0"/>
              </a:rPr>
              <a:t>Summary</a:t>
            </a:r>
          </a:p>
        </p:txBody>
      </p:sp>
      <p:sp>
        <p:nvSpPr>
          <p:cNvPr id="4" name="Rectangle 3">
            <a:extLst>
              <a:ext uri="{FF2B5EF4-FFF2-40B4-BE49-F238E27FC236}">
                <a16:creationId xmlns:a16="http://schemas.microsoft.com/office/drawing/2014/main" id="{19A98B12-8D3C-9951-7AED-4B953EF650B3}"/>
              </a:ext>
            </a:extLst>
          </p:cNvPr>
          <p:cNvSpPr/>
          <p:nvPr/>
        </p:nvSpPr>
        <p:spPr>
          <a:xfrm>
            <a:off x="763905" y="879630"/>
            <a:ext cx="10664190" cy="449247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marL="342900" indent="-342900">
              <a:lnSpc>
                <a:spcPct val="115000"/>
              </a:lnSpc>
              <a:spcAft>
                <a:spcPts val="1000"/>
              </a:spcAft>
              <a:buFont typeface="Arial" panose="020B0604020202020204" pitchFamily="34" charset="0"/>
              <a:buChar char="•"/>
            </a:pPr>
            <a:r>
              <a:rPr lang="en-CA" sz="2400" dirty="0">
                <a:effectLst/>
                <a:latin typeface="Times New Roman" panose="02020603050405020304" pitchFamily="18" charset="0"/>
                <a:ea typeface="Calibri" panose="020F0502020204030204" pitchFamily="34" charset="0"/>
              </a:rPr>
              <a:t>Strong social ties predict the likelihood that a former </a:t>
            </a:r>
            <a:r>
              <a:rPr lang="en-CA" sz="2400" dirty="0">
                <a:latin typeface="Times New Roman" panose="02020603050405020304" pitchFamily="18" charset="0"/>
                <a:ea typeface="Calibri" panose="020F0502020204030204" pitchFamily="34" charset="0"/>
              </a:rPr>
              <a:t>international student from an Atlantic Canadian institution works in a job related to their field of study. </a:t>
            </a:r>
          </a:p>
          <a:p>
            <a:pPr marL="342900" indent="-342900">
              <a:lnSpc>
                <a:spcPct val="115000"/>
              </a:lnSpc>
              <a:spcAft>
                <a:spcPts val="1000"/>
              </a:spcAft>
              <a:buFont typeface="Arial" panose="020B0604020202020204" pitchFamily="34" charset="0"/>
              <a:buChar char="•"/>
            </a:pPr>
            <a:r>
              <a:rPr lang="en-CA" sz="2400" dirty="0">
                <a:latin typeface="Times New Roman" panose="02020603050405020304" pitchFamily="18" charset="0"/>
                <a:ea typeface="Calibri" panose="020F0502020204030204" pitchFamily="34" charset="0"/>
              </a:rPr>
              <a:t>Who they network with matters:</a:t>
            </a:r>
          </a:p>
          <a:p>
            <a:pPr marL="800100" lvl="1" indent="-342900">
              <a:lnSpc>
                <a:spcPct val="115000"/>
              </a:lnSpc>
              <a:spcAft>
                <a:spcPts val="1000"/>
              </a:spcAft>
              <a:buFont typeface="Arial" panose="020B0604020202020204" pitchFamily="34" charset="0"/>
              <a:buChar char="•"/>
            </a:pPr>
            <a:r>
              <a:rPr lang="en-CA" sz="2400" dirty="0">
                <a:latin typeface="Times New Roman" panose="02020603050405020304" pitchFamily="18" charset="0"/>
                <a:ea typeface="Calibri" panose="020F0502020204030204" pitchFamily="34" charset="0"/>
              </a:rPr>
              <a:t>E</a:t>
            </a:r>
            <a:r>
              <a:rPr lang="en-CA" sz="2400" dirty="0">
                <a:effectLst/>
                <a:latin typeface="Times New Roman" panose="02020603050405020304" pitchFamily="18" charset="0"/>
                <a:ea typeface="Calibri" panose="020F0502020204030204" pitchFamily="34" charset="0"/>
              </a:rPr>
              <a:t>vidence that international student only study groups predict lower likelihoods of working in jobs related to their field of study, relative to no study group or study groups that contain at least some domestic students.</a:t>
            </a:r>
          </a:p>
          <a:p>
            <a:pPr marL="800100" lvl="1" indent="-342900">
              <a:lnSpc>
                <a:spcPct val="115000"/>
              </a:lnSpc>
              <a:spcAft>
                <a:spcPts val="1000"/>
              </a:spcAft>
              <a:buFont typeface="Arial" panose="020B0604020202020204" pitchFamily="34" charset="0"/>
              <a:buChar char="•"/>
            </a:pPr>
            <a:r>
              <a:rPr lang="en-CA" sz="2400" dirty="0">
                <a:effectLst/>
                <a:latin typeface="Times New Roman" panose="02020603050405020304" pitchFamily="18" charset="0"/>
                <a:ea typeface="Calibri" panose="020F0502020204030204" pitchFamily="34" charset="0"/>
              </a:rPr>
              <a:t>Evidence of no “direct” effect of domestic students in finding a job. Their effect is through field of study</a:t>
            </a:r>
            <a:r>
              <a:rPr lang="en-CA" sz="2400" dirty="0">
                <a:latin typeface="Times New Roman" panose="02020603050405020304" pitchFamily="18" charset="0"/>
                <a:ea typeface="Calibri" panose="020F0502020204030204" pitchFamily="34" charset="0"/>
              </a:rPr>
              <a:t> (field sorting effect).</a:t>
            </a:r>
            <a:endParaRPr lang="en-CA" sz="2400" dirty="0">
              <a:effectLst/>
              <a:latin typeface="Times New Roman" panose="02020603050405020304" pitchFamily="18" charset="0"/>
              <a:ea typeface="Calibri" panose="020F0502020204030204" pitchFamily="34" charset="0"/>
            </a:endParaRPr>
          </a:p>
          <a:p>
            <a:pPr>
              <a:lnSpc>
                <a:spcPct val="115000"/>
              </a:lnSpc>
              <a:spcAft>
                <a:spcPts val="1000"/>
              </a:spcAft>
            </a:pPr>
            <a:r>
              <a:rPr lang="en-CA" sz="2400" dirty="0"/>
              <a:t>	</a:t>
            </a:r>
            <a:endParaRPr lang="en-CA" sz="2400" b="1" dirty="0"/>
          </a:p>
        </p:txBody>
      </p:sp>
    </p:spTree>
    <p:extLst>
      <p:ext uri="{BB962C8B-B14F-4D97-AF65-F5344CB8AC3E}">
        <p14:creationId xmlns:p14="http://schemas.microsoft.com/office/powerpoint/2010/main" val="3281928878"/>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7D447-FF13-3C0F-8CDF-D99E9FFF2A87}"/>
            </a:ext>
          </a:extLst>
        </p:cNvPr>
        <p:cNvGrpSpPr/>
        <p:nvPr/>
      </p:nvGrpSpPr>
      <p:grpSpPr>
        <a:xfrm>
          <a:off x="0" y="0"/>
          <a:ext cx="0" cy="0"/>
          <a:chOff x="0" y="0"/>
          <a:chExt cx="0" cy="0"/>
        </a:xfrm>
      </p:grpSpPr>
      <p:pic>
        <p:nvPicPr>
          <p:cNvPr id="2" name="Picture 1" descr="A black background with purple text&#10;&#10;Description automatically generated">
            <a:extLst>
              <a:ext uri="{FF2B5EF4-FFF2-40B4-BE49-F238E27FC236}">
                <a16:creationId xmlns:a16="http://schemas.microsoft.com/office/drawing/2014/main" id="{77410FD2-7CB8-5F9F-C01F-DF4516EC8944}"/>
              </a:ext>
            </a:extLst>
          </p:cNvPr>
          <p:cNvPicPr>
            <a:picLocks noChangeAspect="1"/>
          </p:cNvPicPr>
          <p:nvPr/>
        </p:nvPicPr>
        <p:blipFill>
          <a:blip r:embed="rId3"/>
          <a:stretch>
            <a:fillRect/>
          </a:stretch>
        </p:blipFill>
        <p:spPr>
          <a:xfrm>
            <a:off x="9716751" y="5895320"/>
            <a:ext cx="2270483" cy="802609"/>
          </a:xfrm>
          <a:prstGeom prst="rect">
            <a:avLst/>
          </a:prstGeom>
        </p:spPr>
      </p:pic>
      <p:sp>
        <p:nvSpPr>
          <p:cNvPr id="4" name="Rectangle 3">
            <a:extLst>
              <a:ext uri="{FF2B5EF4-FFF2-40B4-BE49-F238E27FC236}">
                <a16:creationId xmlns:a16="http://schemas.microsoft.com/office/drawing/2014/main" id="{3147CDED-FE0C-BFEE-2215-6AE9705B1BBD}"/>
              </a:ext>
            </a:extLst>
          </p:cNvPr>
          <p:cNvSpPr/>
          <p:nvPr/>
        </p:nvSpPr>
        <p:spPr>
          <a:xfrm>
            <a:off x="763905" y="879630"/>
            <a:ext cx="10664190" cy="449247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marL="800100" lvl="1" indent="-342900">
              <a:lnSpc>
                <a:spcPct val="115000"/>
              </a:lnSpc>
              <a:spcAft>
                <a:spcPts val="1000"/>
              </a:spcAft>
              <a:buFont typeface="Arial" panose="020B0604020202020204" pitchFamily="34" charset="0"/>
              <a:buChar char="•"/>
            </a:pPr>
            <a:endParaRPr lang="en-CA" sz="2400" dirty="0">
              <a:latin typeface="Times New Roman" panose="02020603050405020304" pitchFamily="18" charset="0"/>
            </a:endParaRPr>
          </a:p>
          <a:p>
            <a:pPr lvl="1">
              <a:lnSpc>
                <a:spcPct val="115000"/>
              </a:lnSpc>
              <a:spcAft>
                <a:spcPts val="1000"/>
              </a:spcAft>
            </a:pPr>
            <a:endParaRPr lang="en-CA" sz="2400" dirty="0">
              <a:effectLst/>
              <a:latin typeface="Times New Roman" panose="02020603050405020304" pitchFamily="18" charset="0"/>
              <a:ea typeface="Calibri" panose="020F0502020204030204" pitchFamily="34" charset="0"/>
            </a:endParaRPr>
          </a:p>
          <a:p>
            <a:r>
              <a:rPr lang="en-CA" sz="2400" dirty="0"/>
              <a:t>	</a:t>
            </a:r>
            <a:endParaRPr lang="en-CA" sz="2400" b="1" dirty="0"/>
          </a:p>
        </p:txBody>
      </p:sp>
      <p:pic>
        <p:nvPicPr>
          <p:cNvPr id="5" name="Picture 4">
            <a:extLst>
              <a:ext uri="{FF2B5EF4-FFF2-40B4-BE49-F238E27FC236}">
                <a16:creationId xmlns:a16="http://schemas.microsoft.com/office/drawing/2014/main" id="{5CC64D45-60C6-148E-E8F1-2AA1C8DC6B3B}"/>
              </a:ext>
            </a:extLst>
          </p:cNvPr>
          <p:cNvPicPr>
            <a:picLocks noChangeAspect="1"/>
          </p:cNvPicPr>
          <p:nvPr/>
        </p:nvPicPr>
        <p:blipFill>
          <a:blip r:embed="rId4"/>
          <a:stretch>
            <a:fillRect/>
          </a:stretch>
        </p:blipFill>
        <p:spPr>
          <a:xfrm>
            <a:off x="1888958" y="1402850"/>
            <a:ext cx="7447547" cy="4769350"/>
          </a:xfrm>
          <a:prstGeom prst="rect">
            <a:avLst/>
          </a:prstGeom>
        </p:spPr>
      </p:pic>
    </p:spTree>
    <p:extLst>
      <p:ext uri="{BB962C8B-B14F-4D97-AF65-F5344CB8AC3E}">
        <p14:creationId xmlns:p14="http://schemas.microsoft.com/office/powerpoint/2010/main" val="4011344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97F5F7F3-4D19-E023-A1DC-5188A210C08A}"/>
              </a:ext>
            </a:extLst>
          </p:cNvPr>
          <p:cNvSpPr/>
          <p:nvPr/>
        </p:nvSpPr>
        <p:spPr>
          <a:xfrm>
            <a:off x="4891143" y="2073535"/>
            <a:ext cx="2409714" cy="2409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1" dirty="0"/>
          </a:p>
        </p:txBody>
      </p:sp>
      <p:sp>
        <p:nvSpPr>
          <p:cNvPr id="2" name="TextBox 1">
            <a:extLst>
              <a:ext uri="{FF2B5EF4-FFF2-40B4-BE49-F238E27FC236}">
                <a16:creationId xmlns:a16="http://schemas.microsoft.com/office/drawing/2014/main" id="{FD80374B-9C5D-334C-BA35-EABD9ED018CE}"/>
              </a:ext>
            </a:extLst>
          </p:cNvPr>
          <p:cNvSpPr txBox="1"/>
          <p:nvPr/>
        </p:nvSpPr>
        <p:spPr>
          <a:xfrm>
            <a:off x="838198" y="356410"/>
            <a:ext cx="8027506" cy="523220"/>
          </a:xfrm>
          <a:prstGeom prst="rect">
            <a:avLst/>
          </a:prstGeom>
          <a:noFill/>
        </p:spPr>
        <p:txBody>
          <a:bodyPr wrap="square">
            <a:spAutoFit/>
          </a:bodyPr>
          <a:lstStyle/>
          <a:p>
            <a:r>
              <a:rPr lang="en-US" sz="2800" b="1" dirty="0">
                <a:solidFill>
                  <a:srgbClr val="612141"/>
                </a:solidFill>
                <a:latin typeface="Arial" panose="020B0604020202020204" pitchFamily="34" charset="0"/>
                <a:cs typeface="Arial" panose="020B0604020202020204" pitchFamily="34" charset="0"/>
              </a:rPr>
              <a:t>Acknowledgements</a:t>
            </a:r>
          </a:p>
        </p:txBody>
      </p:sp>
      <p:pic>
        <p:nvPicPr>
          <p:cNvPr id="4" name="Picture 3" descr="A black background with purple text&#10;&#10;Description automatically generated">
            <a:extLst>
              <a:ext uri="{FF2B5EF4-FFF2-40B4-BE49-F238E27FC236}">
                <a16:creationId xmlns:a16="http://schemas.microsoft.com/office/drawing/2014/main" id="{CB94D104-2858-C6BB-EEA8-522E76D9C319}"/>
              </a:ext>
            </a:extLst>
          </p:cNvPr>
          <p:cNvPicPr>
            <a:picLocks noChangeAspect="1"/>
          </p:cNvPicPr>
          <p:nvPr/>
        </p:nvPicPr>
        <p:blipFill>
          <a:blip r:embed="rId3"/>
          <a:stretch>
            <a:fillRect/>
          </a:stretch>
        </p:blipFill>
        <p:spPr>
          <a:xfrm>
            <a:off x="9688471" y="5969553"/>
            <a:ext cx="2270483" cy="802609"/>
          </a:xfrm>
          <a:prstGeom prst="rect">
            <a:avLst/>
          </a:prstGeom>
        </p:spPr>
      </p:pic>
      <p:sp>
        <p:nvSpPr>
          <p:cNvPr id="5" name="Rectangle 4">
            <a:extLst>
              <a:ext uri="{FF2B5EF4-FFF2-40B4-BE49-F238E27FC236}">
                <a16:creationId xmlns:a16="http://schemas.microsoft.com/office/drawing/2014/main" id="{E9AEC8BB-D655-3C52-2CEF-22D32D0EA88E}"/>
              </a:ext>
            </a:extLst>
          </p:cNvPr>
          <p:cNvSpPr/>
          <p:nvPr/>
        </p:nvSpPr>
        <p:spPr>
          <a:xfrm>
            <a:off x="1588770" y="1380020"/>
            <a:ext cx="10126980" cy="439213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lang="en-CA" sz="2400" b="1" dirty="0"/>
          </a:p>
        </p:txBody>
      </p:sp>
      <p:pic>
        <p:nvPicPr>
          <p:cNvPr id="3" name="Picture 2">
            <a:extLst>
              <a:ext uri="{FF2B5EF4-FFF2-40B4-BE49-F238E27FC236}">
                <a16:creationId xmlns:a16="http://schemas.microsoft.com/office/drawing/2014/main" id="{FFFC761D-DA20-EAE5-86BC-ECFC444A1159}"/>
              </a:ext>
            </a:extLst>
          </p:cNvPr>
          <p:cNvPicPr>
            <a:picLocks noChangeAspect="1"/>
          </p:cNvPicPr>
          <p:nvPr/>
        </p:nvPicPr>
        <p:blipFill>
          <a:blip r:embed="rId4"/>
          <a:stretch>
            <a:fillRect/>
          </a:stretch>
        </p:blipFill>
        <p:spPr>
          <a:xfrm>
            <a:off x="1101538" y="1951146"/>
            <a:ext cx="7219501" cy="728345"/>
          </a:xfrm>
          <a:prstGeom prst="rect">
            <a:avLst/>
          </a:prstGeom>
        </p:spPr>
      </p:pic>
      <p:pic>
        <p:nvPicPr>
          <p:cNvPr id="7" name="Picture 6" descr="A blue and white logo&#10;&#10;Description automatically generated">
            <a:extLst>
              <a:ext uri="{FF2B5EF4-FFF2-40B4-BE49-F238E27FC236}">
                <a16:creationId xmlns:a16="http://schemas.microsoft.com/office/drawing/2014/main" id="{B98C694A-8DA9-DC5B-9B36-E0681C5F4EA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7422" y="3114487"/>
            <a:ext cx="1835150" cy="1402080"/>
          </a:xfrm>
          <a:prstGeom prst="rect">
            <a:avLst/>
          </a:prstGeom>
          <a:noFill/>
        </p:spPr>
      </p:pic>
      <p:pic>
        <p:nvPicPr>
          <p:cNvPr id="8" name="Picture 7">
            <a:extLst>
              <a:ext uri="{FF2B5EF4-FFF2-40B4-BE49-F238E27FC236}">
                <a16:creationId xmlns:a16="http://schemas.microsoft.com/office/drawing/2014/main" id="{29E1D2A7-A602-DE39-4E32-2644A48582E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8770" y="5176764"/>
            <a:ext cx="6732269" cy="572770"/>
          </a:xfrm>
          <a:prstGeom prst="rect">
            <a:avLst/>
          </a:prstGeom>
          <a:noFill/>
        </p:spPr>
      </p:pic>
      <p:sp>
        <p:nvSpPr>
          <p:cNvPr id="11" name="TextBox 10">
            <a:extLst>
              <a:ext uri="{FF2B5EF4-FFF2-40B4-BE49-F238E27FC236}">
                <a16:creationId xmlns:a16="http://schemas.microsoft.com/office/drawing/2014/main" id="{66CDBAA2-21F4-A784-257C-2D9D29338CD0}"/>
              </a:ext>
            </a:extLst>
          </p:cNvPr>
          <p:cNvSpPr txBox="1"/>
          <p:nvPr/>
        </p:nvSpPr>
        <p:spPr>
          <a:xfrm>
            <a:off x="1101539" y="973454"/>
            <a:ext cx="4350871" cy="523220"/>
          </a:xfrm>
          <a:prstGeom prst="rect">
            <a:avLst/>
          </a:prstGeom>
          <a:noFill/>
        </p:spPr>
        <p:txBody>
          <a:bodyPr wrap="none" rtlCol="0">
            <a:spAutoFit/>
          </a:bodyPr>
          <a:lstStyle/>
          <a:p>
            <a:r>
              <a:rPr lang="en-CA" sz="2800" b="1" i="1" dirty="0"/>
              <a:t>Partners and supporters</a:t>
            </a:r>
          </a:p>
        </p:txBody>
      </p:sp>
    </p:spTree>
    <p:extLst>
      <p:ext uri="{BB962C8B-B14F-4D97-AF65-F5344CB8AC3E}">
        <p14:creationId xmlns:p14="http://schemas.microsoft.com/office/powerpoint/2010/main" val="633154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C3A96417-83DB-5245-B67B-F06AC312B240}"/>
              </a:ext>
            </a:extLst>
          </p:cNvPr>
          <p:cNvPicPr>
            <a:picLocks noChangeAspect="1"/>
          </p:cNvPicPr>
          <p:nvPr/>
        </p:nvPicPr>
        <p:blipFill>
          <a:blip r:embed="rId3"/>
          <a:stretch>
            <a:fillRect/>
          </a:stretch>
        </p:blipFill>
        <p:spPr>
          <a:xfrm>
            <a:off x="5623152" y="2866839"/>
            <a:ext cx="945696" cy="1124327"/>
          </a:xfrm>
          <a:prstGeom prst="rect">
            <a:avLst/>
          </a:prstGeom>
        </p:spPr>
      </p:pic>
      <p:sp>
        <p:nvSpPr>
          <p:cNvPr id="3" name="TextBox 2">
            <a:extLst>
              <a:ext uri="{FF2B5EF4-FFF2-40B4-BE49-F238E27FC236}">
                <a16:creationId xmlns:a16="http://schemas.microsoft.com/office/drawing/2014/main" id="{4D6A924B-A7AE-B502-17BF-4CD43132132F}"/>
              </a:ext>
            </a:extLst>
          </p:cNvPr>
          <p:cNvSpPr txBox="1"/>
          <p:nvPr/>
        </p:nvSpPr>
        <p:spPr>
          <a:xfrm>
            <a:off x="800100" y="1680210"/>
            <a:ext cx="2735044" cy="584775"/>
          </a:xfrm>
          <a:prstGeom prst="rect">
            <a:avLst/>
          </a:prstGeom>
          <a:noFill/>
        </p:spPr>
        <p:txBody>
          <a:bodyPr wrap="none" rtlCol="0">
            <a:spAutoFit/>
          </a:bodyPr>
          <a:lstStyle/>
          <a:p>
            <a:r>
              <a:rPr lang="en-CA" sz="3200" dirty="0">
                <a:solidFill>
                  <a:schemeClr val="bg1"/>
                </a:solidFill>
                <a:latin typeface="Arial" panose="020B0604020202020204" pitchFamily="34" charset="0"/>
                <a:cs typeface="Arial" panose="020B0604020202020204" pitchFamily="34" charset="0"/>
              </a:rPr>
              <a:t>Thank you all!</a:t>
            </a:r>
          </a:p>
        </p:txBody>
      </p:sp>
    </p:spTree>
    <p:extLst>
      <p:ext uri="{BB962C8B-B14F-4D97-AF65-F5344CB8AC3E}">
        <p14:creationId xmlns:p14="http://schemas.microsoft.com/office/powerpoint/2010/main" val="2967837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97F5F7F3-4D19-E023-A1DC-5188A210C08A}"/>
              </a:ext>
            </a:extLst>
          </p:cNvPr>
          <p:cNvSpPr/>
          <p:nvPr/>
        </p:nvSpPr>
        <p:spPr>
          <a:xfrm>
            <a:off x="4891143" y="2073535"/>
            <a:ext cx="2409714" cy="2409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1" dirty="0"/>
          </a:p>
        </p:txBody>
      </p:sp>
      <p:sp>
        <p:nvSpPr>
          <p:cNvPr id="2" name="TextBox 1">
            <a:extLst>
              <a:ext uri="{FF2B5EF4-FFF2-40B4-BE49-F238E27FC236}">
                <a16:creationId xmlns:a16="http://schemas.microsoft.com/office/drawing/2014/main" id="{FD80374B-9C5D-334C-BA35-EABD9ED018CE}"/>
              </a:ext>
            </a:extLst>
          </p:cNvPr>
          <p:cNvSpPr txBox="1"/>
          <p:nvPr/>
        </p:nvSpPr>
        <p:spPr>
          <a:xfrm>
            <a:off x="838198" y="356410"/>
            <a:ext cx="8027506" cy="523220"/>
          </a:xfrm>
          <a:prstGeom prst="rect">
            <a:avLst/>
          </a:prstGeom>
          <a:noFill/>
        </p:spPr>
        <p:txBody>
          <a:bodyPr wrap="square">
            <a:spAutoFit/>
          </a:bodyPr>
          <a:lstStyle/>
          <a:p>
            <a:r>
              <a:rPr lang="en-US" sz="2800" b="1" dirty="0">
                <a:solidFill>
                  <a:srgbClr val="612141"/>
                </a:solidFill>
                <a:latin typeface="Arial" panose="020B0604020202020204" pitchFamily="34" charset="0"/>
                <a:cs typeface="Arial" panose="020B0604020202020204" pitchFamily="34" charset="0"/>
              </a:rPr>
              <a:t>Acknowledgements (contd.)</a:t>
            </a:r>
          </a:p>
        </p:txBody>
      </p:sp>
      <p:pic>
        <p:nvPicPr>
          <p:cNvPr id="4" name="Picture 3" descr="A black background with purple text&#10;&#10;Description automatically generated">
            <a:extLst>
              <a:ext uri="{FF2B5EF4-FFF2-40B4-BE49-F238E27FC236}">
                <a16:creationId xmlns:a16="http://schemas.microsoft.com/office/drawing/2014/main" id="{CB94D104-2858-C6BB-EEA8-522E76D9C319}"/>
              </a:ext>
            </a:extLst>
          </p:cNvPr>
          <p:cNvPicPr>
            <a:picLocks noChangeAspect="1"/>
          </p:cNvPicPr>
          <p:nvPr/>
        </p:nvPicPr>
        <p:blipFill>
          <a:blip r:embed="rId3"/>
          <a:stretch>
            <a:fillRect/>
          </a:stretch>
        </p:blipFill>
        <p:spPr>
          <a:xfrm>
            <a:off x="9688471" y="5969553"/>
            <a:ext cx="2270483" cy="802609"/>
          </a:xfrm>
          <a:prstGeom prst="rect">
            <a:avLst/>
          </a:prstGeom>
        </p:spPr>
      </p:pic>
      <p:sp>
        <p:nvSpPr>
          <p:cNvPr id="5" name="Rectangle 4">
            <a:extLst>
              <a:ext uri="{FF2B5EF4-FFF2-40B4-BE49-F238E27FC236}">
                <a16:creationId xmlns:a16="http://schemas.microsoft.com/office/drawing/2014/main" id="{E9AEC8BB-D655-3C52-2CEF-22D32D0EA88E}"/>
              </a:ext>
            </a:extLst>
          </p:cNvPr>
          <p:cNvSpPr/>
          <p:nvPr/>
        </p:nvSpPr>
        <p:spPr>
          <a:xfrm>
            <a:off x="838198" y="879630"/>
            <a:ext cx="10126980" cy="5440680"/>
          </a:xfrm>
          <a:prstGeom prst="rect">
            <a:avLst/>
          </a:prstGeom>
          <a:noFill/>
        </p:spPr>
        <p:style>
          <a:lnRef idx="2">
            <a:schemeClr val="accent6"/>
          </a:lnRef>
          <a:fillRef idx="1">
            <a:schemeClr val="lt1"/>
          </a:fillRef>
          <a:effectRef idx="0">
            <a:schemeClr val="accent6"/>
          </a:effectRef>
          <a:fontRef idx="minor">
            <a:schemeClr val="dk1"/>
          </a:fontRef>
        </p:style>
        <p:txBody>
          <a:bodyPr rtlCol="0" anchor="t"/>
          <a:lstStyle/>
          <a:p>
            <a:r>
              <a:rPr lang="en-CA" sz="2000" b="1" i="1" cap="all" dirty="0">
                <a:effectLst/>
                <a:latin typeface="Times New Roman" panose="02020603050405020304" pitchFamily="18" charset="0"/>
                <a:ea typeface="Times New Roman" panose="02020603050405020304" pitchFamily="18" charset="0"/>
              </a:rPr>
              <a:t>Project steering committee</a:t>
            </a:r>
            <a:endParaRPr lang="en-CA" sz="2000" b="1"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CA" sz="1800" b="1" i="1" cap="all" dirty="0">
                <a:effectLst/>
                <a:latin typeface="Calibri" panose="020F0502020204030204" pitchFamily="34" charset="0"/>
                <a:ea typeface="Times New Roman" panose="02020603050405020304" pitchFamily="18" charset="0"/>
              </a:rPr>
              <a:t> </a:t>
            </a: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Stephen Coyle – Group ATN</a:t>
            </a:r>
          </a:p>
          <a:p>
            <a:pPr marL="342900" lvl="0" indent="-342900">
              <a:buSzPts val="1150"/>
              <a:buFont typeface="Symbol" panose="05050102010706020507" pitchFamily="18" charset="2"/>
              <a:buChar char=""/>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Lauren Cullen – Saint Mary’s University</a:t>
            </a:r>
          </a:p>
          <a:p>
            <a:pPr marL="342900" lvl="0" indent="-342900">
              <a:buSzPts val="1150"/>
              <a:buFont typeface="Symbol" panose="05050102010706020507" pitchFamily="18" charset="2"/>
              <a:buChar char=""/>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Peter Halpin – Association of Atlantic Universities</a:t>
            </a:r>
          </a:p>
          <a:p>
            <a:pPr marL="342900" lvl="0" indent="-342900">
              <a:buSzPts val="1150"/>
              <a:buFont typeface="Symbol" panose="05050102010706020507" pitchFamily="18" charset="2"/>
              <a:buChar char=""/>
            </a:pPr>
            <a:r>
              <a:rPr lang="en-CA" dirty="0">
                <a:latin typeface="Times New Roman" panose="02020603050405020304" pitchFamily="18" charset="0"/>
                <a:ea typeface="Times New Roman" panose="02020603050405020304" pitchFamily="18" charset="0"/>
                <a:cs typeface="Times New Roman" panose="02020603050405020304" pitchFamily="18" charset="0"/>
              </a:rPr>
              <a:t>Byron James – Atlantic Colleges Atlantique</a:t>
            </a:r>
            <a:endParaRPr lang="en-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SzPts val="1150"/>
              <a:buFont typeface="Symbol" panose="05050102010706020507" pitchFamily="18" charset="2"/>
              <a:buChar char=""/>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Sarah McRae – Government of New Brunswick</a:t>
            </a:r>
          </a:p>
          <a:p>
            <a:pPr marL="342900" lvl="0" indent="-342900">
              <a:buSzPts val="1150"/>
              <a:buFont typeface="Symbol" panose="05050102010706020507" pitchFamily="18" charset="2"/>
              <a:buChar char=""/>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Lisa O’Connell – Maritime Provinces Higher Education Commission</a:t>
            </a:r>
          </a:p>
          <a:p>
            <a:pPr marL="342900" lvl="0" indent="-342900">
              <a:buSzPts val="1150"/>
              <a:buFont typeface="Symbol" panose="05050102010706020507" pitchFamily="18" charset="2"/>
              <a:buChar char=""/>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Jennifer Porter – Memorial University of Newfoundland</a:t>
            </a:r>
          </a:p>
          <a:p>
            <a:pPr marL="342900" lvl="0" indent="-342900">
              <a:buSzPts val="1150"/>
              <a:buFont typeface="Symbol" panose="05050102010706020507" pitchFamily="18" charset="2"/>
              <a:buChar char=""/>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Jerry Wang – University of Prince Edward Island</a:t>
            </a:r>
          </a:p>
          <a:p>
            <a:r>
              <a:rPr lang="en-CA" sz="1800" dirty="0">
                <a:effectLst/>
                <a:latin typeface="Calibri" panose="020F0502020204030204" pitchFamily="34"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r>
              <a:rPr lang="en-CA" sz="2000" b="1" i="1" dirty="0">
                <a:effectLst/>
                <a:latin typeface="Times New Roman" panose="02020603050405020304" pitchFamily="18" charset="0"/>
                <a:ea typeface="Times New Roman" panose="02020603050405020304" pitchFamily="18" charset="0"/>
              </a:rPr>
              <a:t>Research Team</a:t>
            </a:r>
            <a:endParaRPr lang="en-CA"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CA" sz="1800" dirty="0">
                <a:effectLst/>
                <a:latin typeface="Times New Roman" panose="02020603050405020304" pitchFamily="18" charset="0"/>
                <a:ea typeface="Times New Roman" panose="02020603050405020304" pitchFamily="18" charset="0"/>
              </a:rPr>
              <a:t>Ather H. Akbari</a:t>
            </a:r>
          </a:p>
          <a:p>
            <a:pPr marL="342900" lvl="0" indent="-342900">
              <a:buFont typeface="Symbol" panose="05050102010706020507" pitchFamily="18" charset="2"/>
              <a:buChar char=""/>
            </a:pPr>
            <a:r>
              <a:rPr lang="en-CA" sz="1800" dirty="0">
                <a:effectLst/>
                <a:latin typeface="Times New Roman" panose="02020603050405020304" pitchFamily="18" charset="0"/>
                <a:ea typeface="Times New Roman" panose="02020603050405020304" pitchFamily="18" charset="0"/>
              </a:rPr>
              <a:t>Stephen Coyle</a:t>
            </a:r>
          </a:p>
          <a:p>
            <a:pPr marL="342900" lvl="0" indent="-342900">
              <a:buFont typeface="Symbol" panose="05050102010706020507" pitchFamily="18" charset="2"/>
              <a:buChar char=""/>
            </a:pPr>
            <a:r>
              <a:rPr lang="en-CA" sz="1800" dirty="0">
                <a:effectLst/>
                <a:latin typeface="Times New Roman" panose="02020603050405020304" pitchFamily="18" charset="0"/>
                <a:ea typeface="Times New Roman" panose="02020603050405020304" pitchFamily="18" charset="0"/>
              </a:rPr>
              <a:t>Adou Kouakou</a:t>
            </a:r>
          </a:p>
          <a:p>
            <a:pPr marL="457200"/>
            <a:r>
              <a:rPr lang="en-CA" sz="1800" dirty="0">
                <a:effectLst/>
                <a:latin typeface="Times New Roman" panose="02020603050405020304" pitchFamily="18" charset="0"/>
                <a:ea typeface="Times New Roman" panose="02020603050405020304" pitchFamily="18" charset="0"/>
              </a:rPr>
              <a:t> </a:t>
            </a:r>
          </a:p>
          <a:p>
            <a:r>
              <a:rPr lang="en-CA" sz="2000" b="1" i="1" dirty="0">
                <a:effectLst/>
                <a:latin typeface="Times New Roman" panose="02020603050405020304" pitchFamily="18" charset="0"/>
                <a:ea typeface="Times New Roman" panose="02020603050405020304" pitchFamily="18" charset="0"/>
              </a:rPr>
              <a:t>Research Assistants</a:t>
            </a:r>
            <a:endParaRPr lang="en-CA"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CA" sz="1800" dirty="0">
                <a:effectLst/>
                <a:latin typeface="Times New Roman" panose="02020603050405020304" pitchFamily="18" charset="0"/>
                <a:ea typeface="Times New Roman" panose="02020603050405020304" pitchFamily="18" charset="0"/>
              </a:rPr>
              <a:t>Mohshinul Karim (MAE program)</a:t>
            </a:r>
          </a:p>
          <a:p>
            <a:pPr marL="342900" lvl="0" indent="-342900">
              <a:buFont typeface="Symbol" panose="05050102010706020507" pitchFamily="18" charset="2"/>
              <a:buChar char=""/>
            </a:pPr>
            <a:r>
              <a:rPr lang="en-CA" sz="1800" dirty="0">
                <a:effectLst/>
                <a:latin typeface="Times New Roman" panose="02020603050405020304" pitchFamily="18" charset="0"/>
                <a:ea typeface="Times New Roman" panose="02020603050405020304" pitchFamily="18" charset="0"/>
              </a:rPr>
              <a:t>Maya Saradammal (MAE program)</a:t>
            </a:r>
          </a:p>
          <a:p>
            <a:pPr marL="342900" lvl="0" indent="-342900">
              <a:buFont typeface="Symbol" panose="05050102010706020507" pitchFamily="18" charset="2"/>
              <a:buChar char=""/>
            </a:pPr>
            <a:r>
              <a:rPr lang="en-CA" sz="1800" dirty="0">
                <a:effectLst/>
                <a:latin typeface="Times New Roman" panose="02020603050405020304" pitchFamily="18" charset="0"/>
                <a:ea typeface="Times New Roman" panose="02020603050405020304" pitchFamily="18" charset="0"/>
              </a:rPr>
              <a:t>Ambreen Tabassum (MAE program)</a:t>
            </a:r>
          </a:p>
        </p:txBody>
      </p:sp>
    </p:spTree>
    <p:extLst>
      <p:ext uri="{BB962C8B-B14F-4D97-AF65-F5344CB8AC3E}">
        <p14:creationId xmlns:p14="http://schemas.microsoft.com/office/powerpoint/2010/main" val="162690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8DD63-CBA2-D24B-8A89-CD59A5FC2692}"/>
              </a:ext>
            </a:extLst>
          </p:cNvPr>
          <p:cNvSpPr>
            <a:spLocks noGrp="1"/>
          </p:cNvSpPr>
          <p:nvPr>
            <p:ph type="title"/>
          </p:nvPr>
        </p:nvSpPr>
        <p:spPr>
          <a:xfrm>
            <a:off x="2703442" y="302039"/>
            <a:ext cx="7526405" cy="612052"/>
          </a:xfrm>
        </p:spPr>
        <p:txBody>
          <a:bodyPr/>
          <a:lstStyle/>
          <a:p>
            <a:r>
              <a:rPr lang="en-US" sz="2800" dirty="0"/>
              <a:t>Population in Atlantic Canada, 1996-2024</a:t>
            </a:r>
          </a:p>
        </p:txBody>
      </p:sp>
      <p:pic>
        <p:nvPicPr>
          <p:cNvPr id="8" name="Picture 7" descr="A black background with purple text&#10;&#10;Description automatically generated">
            <a:extLst>
              <a:ext uri="{FF2B5EF4-FFF2-40B4-BE49-F238E27FC236}">
                <a16:creationId xmlns:a16="http://schemas.microsoft.com/office/drawing/2014/main" id="{BDB35292-6BC0-74B0-2C73-61439DB6169E}"/>
              </a:ext>
            </a:extLst>
          </p:cNvPr>
          <p:cNvPicPr>
            <a:picLocks noChangeAspect="1"/>
          </p:cNvPicPr>
          <p:nvPr/>
        </p:nvPicPr>
        <p:blipFill>
          <a:blip r:embed="rId3"/>
          <a:stretch>
            <a:fillRect/>
          </a:stretch>
        </p:blipFill>
        <p:spPr>
          <a:xfrm>
            <a:off x="9712960" y="5865111"/>
            <a:ext cx="2270483" cy="802609"/>
          </a:xfrm>
          <a:prstGeom prst="rect">
            <a:avLst/>
          </a:prstGeom>
        </p:spPr>
      </p:pic>
      <p:graphicFrame>
        <p:nvGraphicFramePr>
          <p:cNvPr id="3" name="Chart 2">
            <a:extLst>
              <a:ext uri="{FF2B5EF4-FFF2-40B4-BE49-F238E27FC236}">
                <a16:creationId xmlns:a16="http://schemas.microsoft.com/office/drawing/2014/main" id="{A12CA9DC-61F2-198F-C44C-1DE1A89C94C4}"/>
              </a:ext>
            </a:extLst>
          </p:cNvPr>
          <p:cNvGraphicFramePr>
            <a:graphicFrameLocks/>
          </p:cNvGraphicFramePr>
          <p:nvPr>
            <p:extLst>
              <p:ext uri="{D42A27DB-BD31-4B8C-83A1-F6EECF244321}">
                <p14:modId xmlns:p14="http://schemas.microsoft.com/office/powerpoint/2010/main" val="175118612"/>
              </p:ext>
            </p:extLst>
          </p:nvPr>
        </p:nvGraphicFramePr>
        <p:xfrm>
          <a:off x="1979407" y="1011219"/>
          <a:ext cx="8606118" cy="4647303"/>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9CF818B1-B65C-63CC-9E4A-3554888B9598}"/>
              </a:ext>
            </a:extLst>
          </p:cNvPr>
          <p:cNvSpPr/>
          <p:nvPr/>
        </p:nvSpPr>
        <p:spPr>
          <a:xfrm>
            <a:off x="2703442" y="5658521"/>
            <a:ext cx="6752530" cy="2065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rgbClr val="040404"/>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Source: Statistics Canada. Table 17-10-0009-01  Population estimates, quarterly</a:t>
            </a:r>
            <a:endParaRPr lang="en-CA" sz="1200" dirty="0">
              <a:solidFill>
                <a:srgbClr val="04040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218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97F5F7F3-4D19-E023-A1DC-5188A210C08A}"/>
              </a:ext>
            </a:extLst>
          </p:cNvPr>
          <p:cNvSpPr/>
          <p:nvPr/>
        </p:nvSpPr>
        <p:spPr>
          <a:xfrm>
            <a:off x="4891143" y="2073535"/>
            <a:ext cx="2409714" cy="2409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1" dirty="0"/>
          </a:p>
        </p:txBody>
      </p:sp>
      <p:sp>
        <p:nvSpPr>
          <p:cNvPr id="2" name="TextBox 1">
            <a:extLst>
              <a:ext uri="{FF2B5EF4-FFF2-40B4-BE49-F238E27FC236}">
                <a16:creationId xmlns:a16="http://schemas.microsoft.com/office/drawing/2014/main" id="{FD80374B-9C5D-334C-BA35-EABD9ED018CE}"/>
              </a:ext>
            </a:extLst>
          </p:cNvPr>
          <p:cNvSpPr txBox="1"/>
          <p:nvPr/>
        </p:nvSpPr>
        <p:spPr>
          <a:xfrm>
            <a:off x="838198" y="356410"/>
            <a:ext cx="8027506" cy="523220"/>
          </a:xfrm>
          <a:prstGeom prst="rect">
            <a:avLst/>
          </a:prstGeom>
          <a:noFill/>
        </p:spPr>
        <p:txBody>
          <a:bodyPr wrap="square">
            <a:spAutoFit/>
          </a:bodyPr>
          <a:lstStyle/>
          <a:p>
            <a:r>
              <a:rPr lang="en-US" sz="2800" b="1" dirty="0">
                <a:solidFill>
                  <a:srgbClr val="612141"/>
                </a:solidFill>
                <a:latin typeface="Arial" panose="020B0604020202020204" pitchFamily="34" charset="0"/>
                <a:cs typeface="Arial" panose="020B0604020202020204" pitchFamily="34" charset="0"/>
              </a:rPr>
              <a:t>Key source of economic growth</a:t>
            </a:r>
          </a:p>
        </p:txBody>
      </p:sp>
      <p:pic>
        <p:nvPicPr>
          <p:cNvPr id="4" name="Picture 3" descr="A black background with purple text&#10;&#10;Description automatically generated">
            <a:extLst>
              <a:ext uri="{FF2B5EF4-FFF2-40B4-BE49-F238E27FC236}">
                <a16:creationId xmlns:a16="http://schemas.microsoft.com/office/drawing/2014/main" id="{CB94D104-2858-C6BB-EEA8-522E76D9C319}"/>
              </a:ext>
            </a:extLst>
          </p:cNvPr>
          <p:cNvPicPr>
            <a:picLocks noChangeAspect="1"/>
          </p:cNvPicPr>
          <p:nvPr/>
        </p:nvPicPr>
        <p:blipFill>
          <a:blip r:embed="rId3"/>
          <a:stretch>
            <a:fillRect/>
          </a:stretch>
        </p:blipFill>
        <p:spPr>
          <a:xfrm>
            <a:off x="9688471" y="5969553"/>
            <a:ext cx="2270483" cy="802609"/>
          </a:xfrm>
          <a:prstGeom prst="rect">
            <a:avLst/>
          </a:prstGeom>
        </p:spPr>
      </p:pic>
      <p:sp>
        <p:nvSpPr>
          <p:cNvPr id="5" name="Rectangle 4">
            <a:extLst>
              <a:ext uri="{FF2B5EF4-FFF2-40B4-BE49-F238E27FC236}">
                <a16:creationId xmlns:a16="http://schemas.microsoft.com/office/drawing/2014/main" id="{E9AEC8BB-D655-3C52-2CEF-22D32D0EA88E}"/>
              </a:ext>
            </a:extLst>
          </p:cNvPr>
          <p:cNvSpPr/>
          <p:nvPr/>
        </p:nvSpPr>
        <p:spPr>
          <a:xfrm>
            <a:off x="1223010" y="879630"/>
            <a:ext cx="10412730" cy="5089923"/>
          </a:xfrm>
          <a:prstGeom prst="rect">
            <a:avLst/>
          </a:prstGeom>
          <a:noFill/>
        </p:spPr>
        <p:style>
          <a:lnRef idx="2">
            <a:schemeClr val="accent6"/>
          </a:lnRef>
          <a:fillRef idx="1">
            <a:schemeClr val="lt1"/>
          </a:fillRef>
          <a:effectRef idx="0">
            <a:schemeClr val="accent6"/>
          </a:effectRef>
          <a:fontRef idx="minor">
            <a:schemeClr val="dk1"/>
          </a:fontRef>
        </p:style>
        <p:txBody>
          <a:bodyPr rtlCol="0" anchor="t"/>
          <a:lstStyle/>
          <a:p>
            <a:r>
              <a:rPr lang="en-CA" sz="2400" b="1" dirty="0"/>
              <a:t>Growth in capital stock:</a:t>
            </a:r>
          </a:p>
          <a:p>
            <a:endParaRPr lang="en-CA" sz="2400" dirty="0"/>
          </a:p>
          <a:p>
            <a:r>
              <a:rPr lang="en-CA" sz="2400" dirty="0"/>
              <a:t>	</a:t>
            </a:r>
            <a:r>
              <a:rPr lang="en-CA" sz="2400" i="1" dirty="0"/>
              <a:t>Physical capital</a:t>
            </a:r>
            <a:r>
              <a:rPr lang="en-CA" sz="2400" dirty="0"/>
              <a:t>: investment in machinery, equipment, 	infrastructure</a:t>
            </a:r>
          </a:p>
          <a:p>
            <a:endParaRPr lang="en-CA" sz="2400" dirty="0"/>
          </a:p>
          <a:p>
            <a:r>
              <a:rPr lang="en-CA" sz="2400" dirty="0"/>
              <a:t>	</a:t>
            </a:r>
            <a:r>
              <a:rPr lang="en-CA" sz="2400" i="1" dirty="0"/>
              <a:t>Human capital</a:t>
            </a:r>
            <a:r>
              <a:rPr lang="en-CA" sz="2400" dirty="0"/>
              <a:t>:  growth in knowledge, productivity and  	innovation through 	investment in education </a:t>
            </a:r>
          </a:p>
          <a:p>
            <a:endParaRPr lang="en-CA" sz="2400" dirty="0"/>
          </a:p>
          <a:p>
            <a:r>
              <a:rPr lang="en-CA" sz="2400" dirty="0"/>
              <a:t>		</a:t>
            </a:r>
            <a:r>
              <a:rPr lang="en-CA" sz="2400" b="1" dirty="0"/>
              <a:t>Challenge</a:t>
            </a:r>
            <a:r>
              <a:rPr lang="en-CA" sz="2400" dirty="0"/>
              <a:t>: Natural decline of population causing fall in 		Canadian students enrolling in post-secondary institutions</a:t>
            </a:r>
          </a:p>
          <a:p>
            <a:endParaRPr lang="en-CA" sz="2400" dirty="0"/>
          </a:p>
          <a:p>
            <a:r>
              <a:rPr lang="en-CA" sz="2400" dirty="0"/>
              <a:t>		</a:t>
            </a:r>
            <a:r>
              <a:rPr lang="en-CA" sz="2400" b="1" dirty="0"/>
              <a:t>One solution</a:t>
            </a:r>
            <a:r>
              <a:rPr lang="en-CA" sz="2400" dirty="0"/>
              <a:t>: Increase enrolments of international student 	and retain them after study </a:t>
            </a:r>
          </a:p>
        </p:txBody>
      </p:sp>
    </p:spTree>
    <p:extLst>
      <p:ext uri="{BB962C8B-B14F-4D97-AF65-F5344CB8AC3E}">
        <p14:creationId xmlns:p14="http://schemas.microsoft.com/office/powerpoint/2010/main" val="95027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97F5F7F3-4D19-E023-A1DC-5188A210C08A}"/>
              </a:ext>
            </a:extLst>
          </p:cNvPr>
          <p:cNvSpPr/>
          <p:nvPr/>
        </p:nvSpPr>
        <p:spPr>
          <a:xfrm>
            <a:off x="4891143" y="2073535"/>
            <a:ext cx="2409714" cy="2409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1" b="0" i="0" u="none" strike="noStrike" kern="1200" cap="none" spc="0" normalizeH="0" baseline="0" noProof="0" dirty="0">
              <a:ln>
                <a:noFill/>
              </a:ln>
              <a:solidFill>
                <a:srgbClr val="FFFFFF"/>
              </a:solidFill>
              <a:effectLst/>
              <a:uLnTx/>
              <a:uFillTx/>
              <a:latin typeface="Raleway"/>
              <a:ea typeface="+mn-ea"/>
              <a:cs typeface="+mn-cs"/>
            </a:endParaRPr>
          </a:p>
        </p:txBody>
      </p:sp>
      <p:sp>
        <p:nvSpPr>
          <p:cNvPr id="2" name="TextBox 1">
            <a:extLst>
              <a:ext uri="{FF2B5EF4-FFF2-40B4-BE49-F238E27FC236}">
                <a16:creationId xmlns:a16="http://schemas.microsoft.com/office/drawing/2014/main" id="{FD80374B-9C5D-334C-BA35-EABD9ED018CE}"/>
              </a:ext>
            </a:extLst>
          </p:cNvPr>
          <p:cNvSpPr txBox="1"/>
          <p:nvPr/>
        </p:nvSpPr>
        <p:spPr>
          <a:xfrm>
            <a:off x="838198" y="356410"/>
            <a:ext cx="9327778"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12141"/>
                </a:solidFill>
                <a:effectLst/>
                <a:uLnTx/>
                <a:uFillTx/>
                <a:latin typeface="Arial" panose="020B0604020202020204" pitchFamily="34" charset="0"/>
                <a:ea typeface="+mn-ea"/>
                <a:cs typeface="Arial" panose="020B0604020202020204" pitchFamily="34" charset="0"/>
              </a:rPr>
              <a:t>Study permit holders in Atlantic Provinces, 2000</a:t>
            </a:r>
            <a:r>
              <a:rPr lang="en-US" sz="2800" b="1" dirty="0">
                <a:solidFill>
                  <a:srgbClr val="612141"/>
                </a:solidFill>
                <a:latin typeface="Arial" panose="020B0604020202020204" pitchFamily="34" charset="0"/>
                <a:cs typeface="Arial" panose="020B0604020202020204" pitchFamily="34" charset="0"/>
              </a:rPr>
              <a:t>-2024 (December 31)</a:t>
            </a:r>
            <a:endParaRPr kumimoji="0" lang="en-US" sz="2800" b="1" i="0" u="none" strike="noStrike" kern="1200" cap="none" spc="0" normalizeH="0" baseline="0" noProof="0" dirty="0">
              <a:ln>
                <a:noFill/>
              </a:ln>
              <a:solidFill>
                <a:srgbClr val="612141"/>
              </a:solidFill>
              <a:effectLst/>
              <a:uLnTx/>
              <a:uFillTx/>
              <a:latin typeface="Arial" panose="020B0604020202020204" pitchFamily="34" charset="0"/>
              <a:ea typeface="+mn-ea"/>
              <a:cs typeface="Arial" panose="020B0604020202020204" pitchFamily="34" charset="0"/>
            </a:endParaRPr>
          </a:p>
        </p:txBody>
      </p:sp>
      <p:pic>
        <p:nvPicPr>
          <p:cNvPr id="4" name="Picture 3" descr="A black background with purple text&#10;&#10;Description automatically generated">
            <a:extLst>
              <a:ext uri="{FF2B5EF4-FFF2-40B4-BE49-F238E27FC236}">
                <a16:creationId xmlns:a16="http://schemas.microsoft.com/office/drawing/2014/main" id="{CB94D104-2858-C6BB-EEA8-522E76D9C319}"/>
              </a:ext>
            </a:extLst>
          </p:cNvPr>
          <p:cNvPicPr>
            <a:picLocks noChangeAspect="1"/>
          </p:cNvPicPr>
          <p:nvPr/>
        </p:nvPicPr>
        <p:blipFill>
          <a:blip r:embed="rId3"/>
          <a:stretch>
            <a:fillRect/>
          </a:stretch>
        </p:blipFill>
        <p:spPr>
          <a:xfrm>
            <a:off x="9688471" y="5969553"/>
            <a:ext cx="2270483" cy="802609"/>
          </a:xfrm>
          <a:prstGeom prst="rect">
            <a:avLst/>
          </a:prstGeom>
        </p:spPr>
      </p:pic>
      <p:sp>
        <p:nvSpPr>
          <p:cNvPr id="5" name="Rectangle 4">
            <a:extLst>
              <a:ext uri="{FF2B5EF4-FFF2-40B4-BE49-F238E27FC236}">
                <a16:creationId xmlns:a16="http://schemas.microsoft.com/office/drawing/2014/main" id="{E9AEC8BB-D655-3C52-2CEF-22D32D0EA88E}"/>
              </a:ext>
            </a:extLst>
          </p:cNvPr>
          <p:cNvSpPr/>
          <p:nvPr/>
        </p:nvSpPr>
        <p:spPr>
          <a:xfrm>
            <a:off x="1257300" y="1623060"/>
            <a:ext cx="10126980" cy="36118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CA" sz="2400" b="0" i="0" u="none" strike="noStrike" kern="1200" cap="none" spc="0" normalizeH="0" baseline="0" noProof="0" dirty="0">
              <a:ln>
                <a:noFill/>
              </a:ln>
              <a:solidFill>
                <a:srgbClr val="5D5E5D"/>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srgbClr val="5D5E5D"/>
              </a:solidFill>
              <a:effectLst/>
              <a:uLnTx/>
              <a:uFillTx/>
              <a:latin typeface="Ralewa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5D5E5D"/>
                </a:solidFill>
                <a:effectLst/>
                <a:uLnTx/>
                <a:uFillTx/>
                <a:latin typeface="Raleway"/>
                <a:ea typeface="+mn-ea"/>
                <a:cs typeface="+mn-cs"/>
              </a:rPr>
              <a:t>	</a:t>
            </a:r>
            <a:endParaRPr kumimoji="0" lang="en-CA" sz="2400" b="1" i="0" u="none" strike="noStrike" kern="1200" cap="none" spc="0" normalizeH="0" baseline="0" noProof="0" dirty="0">
              <a:ln>
                <a:noFill/>
              </a:ln>
              <a:solidFill>
                <a:srgbClr val="5D5E5D"/>
              </a:solidFill>
              <a:effectLst/>
              <a:uLnTx/>
              <a:uFillTx/>
              <a:latin typeface="Raleway"/>
              <a:ea typeface="+mn-ea"/>
              <a:cs typeface="+mn-cs"/>
            </a:endParaRPr>
          </a:p>
        </p:txBody>
      </p:sp>
      <p:graphicFrame>
        <p:nvGraphicFramePr>
          <p:cNvPr id="3" name="Chart 2">
            <a:extLst>
              <a:ext uri="{FF2B5EF4-FFF2-40B4-BE49-F238E27FC236}">
                <a16:creationId xmlns:a16="http://schemas.microsoft.com/office/drawing/2014/main" id="{90DDD153-CBAA-90FB-8EFB-382A4F977057}"/>
              </a:ext>
            </a:extLst>
          </p:cNvPr>
          <p:cNvGraphicFramePr>
            <a:graphicFrameLocks/>
          </p:cNvGraphicFramePr>
          <p:nvPr>
            <p:extLst>
              <p:ext uri="{D42A27DB-BD31-4B8C-83A1-F6EECF244321}">
                <p14:modId xmlns:p14="http://schemas.microsoft.com/office/powerpoint/2010/main" val="3057261905"/>
              </p:ext>
            </p:extLst>
          </p:nvPr>
        </p:nvGraphicFramePr>
        <p:xfrm>
          <a:off x="1828800" y="1310517"/>
          <a:ext cx="8161020" cy="44959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22524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80374B-9C5D-334C-BA35-EABD9ED018CE}"/>
              </a:ext>
            </a:extLst>
          </p:cNvPr>
          <p:cNvSpPr txBox="1"/>
          <p:nvPr/>
        </p:nvSpPr>
        <p:spPr>
          <a:xfrm>
            <a:off x="838198" y="356410"/>
            <a:ext cx="8027506" cy="523220"/>
          </a:xfrm>
          <a:prstGeom prst="rect">
            <a:avLst/>
          </a:prstGeom>
          <a:noFill/>
        </p:spPr>
        <p:txBody>
          <a:bodyPr wrap="square">
            <a:spAutoFit/>
          </a:bodyPr>
          <a:lstStyle/>
          <a:p>
            <a:r>
              <a:rPr lang="en-US" sz="2800" b="1" dirty="0">
                <a:solidFill>
                  <a:srgbClr val="612141"/>
                </a:solidFill>
                <a:latin typeface="Arial" panose="020B0604020202020204" pitchFamily="34" charset="0"/>
                <a:cs typeface="Arial" panose="020B0604020202020204" pitchFamily="34" charset="0"/>
              </a:rPr>
              <a:t>Objective of the survey</a:t>
            </a:r>
          </a:p>
        </p:txBody>
      </p:sp>
      <p:pic>
        <p:nvPicPr>
          <p:cNvPr id="4" name="Picture 3" descr="A black background with purple text&#10;&#10;Description automatically generated">
            <a:extLst>
              <a:ext uri="{FF2B5EF4-FFF2-40B4-BE49-F238E27FC236}">
                <a16:creationId xmlns:a16="http://schemas.microsoft.com/office/drawing/2014/main" id="{CB94D104-2858-C6BB-EEA8-522E76D9C319}"/>
              </a:ext>
            </a:extLst>
          </p:cNvPr>
          <p:cNvPicPr>
            <a:picLocks noChangeAspect="1"/>
          </p:cNvPicPr>
          <p:nvPr/>
        </p:nvPicPr>
        <p:blipFill>
          <a:blip r:embed="rId3"/>
          <a:stretch>
            <a:fillRect/>
          </a:stretch>
        </p:blipFill>
        <p:spPr>
          <a:xfrm>
            <a:off x="9688471" y="5969553"/>
            <a:ext cx="2270483" cy="802609"/>
          </a:xfrm>
          <a:prstGeom prst="rect">
            <a:avLst/>
          </a:prstGeom>
        </p:spPr>
      </p:pic>
      <p:sp>
        <p:nvSpPr>
          <p:cNvPr id="5" name="Rectangle 4">
            <a:extLst>
              <a:ext uri="{FF2B5EF4-FFF2-40B4-BE49-F238E27FC236}">
                <a16:creationId xmlns:a16="http://schemas.microsoft.com/office/drawing/2014/main" id="{E9AEC8BB-D655-3C52-2CEF-22D32D0EA88E}"/>
              </a:ext>
            </a:extLst>
          </p:cNvPr>
          <p:cNvSpPr/>
          <p:nvPr/>
        </p:nvSpPr>
        <p:spPr>
          <a:xfrm>
            <a:off x="1143000" y="1684557"/>
            <a:ext cx="10126980" cy="3886200"/>
          </a:xfrm>
          <a:prstGeom prst="rect">
            <a:avLst/>
          </a:prstGeom>
          <a:noFill/>
        </p:spPr>
        <p:style>
          <a:lnRef idx="2">
            <a:schemeClr val="accent6"/>
          </a:lnRef>
          <a:fillRef idx="1">
            <a:schemeClr val="lt1"/>
          </a:fillRef>
          <a:effectRef idx="0">
            <a:schemeClr val="accent6"/>
          </a:effectRef>
          <a:fontRef idx="minor">
            <a:schemeClr val="dk1"/>
          </a:fontRef>
        </p:style>
        <p:txBody>
          <a:bodyPr rtlCol="0" anchor="t"/>
          <a:lstStyle/>
          <a:p>
            <a:pPr>
              <a:lnSpc>
                <a:spcPct val="115000"/>
              </a:lnSpc>
              <a:spcAft>
                <a:spcPts val="1000"/>
              </a:spcAft>
            </a:pPr>
            <a:r>
              <a:rPr lang="en-CA" sz="2400" dirty="0">
                <a:effectLst/>
                <a:ea typeface="Calibri" panose="020F0502020204030204" pitchFamily="34" charset="0"/>
              </a:rPr>
              <a:t>To understand how social integration of international students during their studies affects the possibility of their finding jobs in their field of study. </a:t>
            </a:r>
            <a:endParaRPr lang="en-CA" sz="2400" dirty="0"/>
          </a:p>
          <a:p>
            <a:r>
              <a:rPr lang="en-CA" sz="2400" dirty="0"/>
              <a:t>	</a:t>
            </a:r>
            <a:endParaRPr lang="en-CA" sz="2400" b="1" dirty="0"/>
          </a:p>
        </p:txBody>
      </p:sp>
    </p:spTree>
    <p:extLst>
      <p:ext uri="{BB962C8B-B14F-4D97-AF65-F5344CB8AC3E}">
        <p14:creationId xmlns:p14="http://schemas.microsoft.com/office/powerpoint/2010/main" val="3477667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80374B-9C5D-334C-BA35-EABD9ED018CE}"/>
              </a:ext>
            </a:extLst>
          </p:cNvPr>
          <p:cNvSpPr txBox="1"/>
          <p:nvPr/>
        </p:nvSpPr>
        <p:spPr>
          <a:xfrm>
            <a:off x="838198" y="356410"/>
            <a:ext cx="8027506" cy="523220"/>
          </a:xfrm>
          <a:prstGeom prst="rect">
            <a:avLst/>
          </a:prstGeom>
          <a:noFill/>
        </p:spPr>
        <p:txBody>
          <a:bodyPr wrap="square">
            <a:spAutoFit/>
          </a:bodyPr>
          <a:lstStyle/>
          <a:p>
            <a:r>
              <a:rPr lang="en-US" sz="2800" b="1" dirty="0">
                <a:solidFill>
                  <a:srgbClr val="612141"/>
                </a:solidFill>
                <a:latin typeface="Arial" panose="020B0604020202020204" pitchFamily="34" charset="0"/>
                <a:cs typeface="Arial" panose="020B0604020202020204" pitchFamily="34" charset="0"/>
              </a:rPr>
              <a:t>Importance of the study</a:t>
            </a:r>
          </a:p>
        </p:txBody>
      </p:sp>
      <p:pic>
        <p:nvPicPr>
          <p:cNvPr id="4" name="Picture 3" descr="A black background with purple text&#10;&#10;Description automatically generated">
            <a:extLst>
              <a:ext uri="{FF2B5EF4-FFF2-40B4-BE49-F238E27FC236}">
                <a16:creationId xmlns:a16="http://schemas.microsoft.com/office/drawing/2014/main" id="{CB94D104-2858-C6BB-EEA8-522E76D9C319}"/>
              </a:ext>
            </a:extLst>
          </p:cNvPr>
          <p:cNvPicPr>
            <a:picLocks noChangeAspect="1"/>
          </p:cNvPicPr>
          <p:nvPr/>
        </p:nvPicPr>
        <p:blipFill>
          <a:blip r:embed="rId3"/>
          <a:stretch>
            <a:fillRect/>
          </a:stretch>
        </p:blipFill>
        <p:spPr>
          <a:xfrm>
            <a:off x="9688471" y="5969553"/>
            <a:ext cx="2270483" cy="802609"/>
          </a:xfrm>
          <a:prstGeom prst="rect">
            <a:avLst/>
          </a:prstGeom>
        </p:spPr>
      </p:pic>
      <p:sp>
        <p:nvSpPr>
          <p:cNvPr id="5" name="Rectangle 4">
            <a:extLst>
              <a:ext uri="{FF2B5EF4-FFF2-40B4-BE49-F238E27FC236}">
                <a16:creationId xmlns:a16="http://schemas.microsoft.com/office/drawing/2014/main" id="{E9AEC8BB-D655-3C52-2CEF-22D32D0EA88E}"/>
              </a:ext>
            </a:extLst>
          </p:cNvPr>
          <p:cNvSpPr/>
          <p:nvPr/>
        </p:nvSpPr>
        <p:spPr>
          <a:xfrm>
            <a:off x="1143000" y="1684557"/>
            <a:ext cx="10126980" cy="3886200"/>
          </a:xfrm>
          <a:prstGeom prst="rect">
            <a:avLst/>
          </a:prstGeom>
          <a:noFill/>
        </p:spPr>
        <p:style>
          <a:lnRef idx="2">
            <a:schemeClr val="accent6"/>
          </a:lnRef>
          <a:fillRef idx="1">
            <a:schemeClr val="lt1"/>
          </a:fillRef>
          <a:effectRef idx="0">
            <a:schemeClr val="accent6"/>
          </a:effectRef>
          <a:fontRef idx="minor">
            <a:schemeClr val="dk1"/>
          </a:fontRef>
        </p:style>
        <p:txBody>
          <a:bodyPr rtlCol="0" anchor="t"/>
          <a:lstStyle/>
          <a:p>
            <a:pPr marL="342900" indent="-342900">
              <a:buFont typeface="Arial" panose="020B0604020202020204" pitchFamily="34" charset="0"/>
              <a:buChar char="•"/>
            </a:pPr>
            <a:r>
              <a:rPr lang="en-CA" sz="2400" dirty="0"/>
              <a:t>Finding jobs in the field of study is important for:</a:t>
            </a:r>
          </a:p>
          <a:p>
            <a:endParaRPr lang="en-CA" sz="2400" dirty="0"/>
          </a:p>
          <a:p>
            <a:pPr marL="800100" lvl="1" indent="-342900">
              <a:buFont typeface="Arial" panose="020B0604020202020204" pitchFamily="34" charset="0"/>
              <a:buChar char="•"/>
            </a:pPr>
            <a:r>
              <a:rPr lang="en-CA" sz="2400" dirty="0"/>
              <a:t>Personal development and success of the individual</a:t>
            </a:r>
          </a:p>
          <a:p>
            <a:pPr lvl="1"/>
            <a:endParaRPr lang="en-CA" sz="2400" dirty="0"/>
          </a:p>
          <a:p>
            <a:pPr marL="800100" lvl="1" indent="-342900">
              <a:buFont typeface="Arial" panose="020B0604020202020204" pitchFamily="34" charset="0"/>
              <a:buChar char="•"/>
            </a:pPr>
            <a:r>
              <a:rPr lang="en-CA" sz="2400" dirty="0"/>
              <a:t>The best return to education received</a:t>
            </a:r>
          </a:p>
          <a:p>
            <a:pPr marL="800100" lvl="1" indent="-342900">
              <a:buFont typeface="Arial" panose="020B0604020202020204" pitchFamily="34" charset="0"/>
              <a:buChar char="•"/>
            </a:pPr>
            <a:endParaRPr lang="en-CA" sz="2400" dirty="0"/>
          </a:p>
          <a:p>
            <a:pPr marL="800100" lvl="1" indent="-342900">
              <a:buFont typeface="Arial" panose="020B0604020202020204" pitchFamily="34" charset="0"/>
              <a:buChar char="•"/>
            </a:pPr>
            <a:r>
              <a:rPr lang="en-CA" sz="2400" dirty="0"/>
              <a:t>The overall productivity of labour force</a:t>
            </a:r>
            <a:endParaRPr lang="en-CA" sz="2400" b="1" dirty="0"/>
          </a:p>
        </p:txBody>
      </p:sp>
    </p:spTree>
    <p:extLst>
      <p:ext uri="{BB962C8B-B14F-4D97-AF65-F5344CB8AC3E}">
        <p14:creationId xmlns:p14="http://schemas.microsoft.com/office/powerpoint/2010/main" val="221164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80374B-9C5D-334C-BA35-EABD9ED018CE}"/>
              </a:ext>
            </a:extLst>
          </p:cNvPr>
          <p:cNvSpPr txBox="1"/>
          <p:nvPr/>
        </p:nvSpPr>
        <p:spPr>
          <a:xfrm>
            <a:off x="838198" y="356410"/>
            <a:ext cx="8027506" cy="954107"/>
          </a:xfrm>
          <a:prstGeom prst="rect">
            <a:avLst/>
          </a:prstGeom>
          <a:noFill/>
        </p:spPr>
        <p:txBody>
          <a:bodyPr wrap="square">
            <a:spAutoFit/>
          </a:bodyPr>
          <a:lstStyle/>
          <a:p>
            <a:r>
              <a:rPr lang="en-US" sz="2800" b="1" dirty="0">
                <a:solidFill>
                  <a:srgbClr val="612141"/>
                </a:solidFill>
                <a:latin typeface="Arial" panose="020B0604020202020204" pitchFamily="34" charset="0"/>
                <a:cs typeface="Arial" panose="020B0604020202020204" pitchFamily="34" charset="0"/>
              </a:rPr>
              <a:t>Social experience during study and job-education matching</a:t>
            </a:r>
          </a:p>
        </p:txBody>
      </p:sp>
      <p:pic>
        <p:nvPicPr>
          <p:cNvPr id="4" name="Picture 3" descr="A black background with purple text&#10;&#10;Description automatically generated">
            <a:extLst>
              <a:ext uri="{FF2B5EF4-FFF2-40B4-BE49-F238E27FC236}">
                <a16:creationId xmlns:a16="http://schemas.microsoft.com/office/drawing/2014/main" id="{CB94D104-2858-C6BB-EEA8-522E76D9C319}"/>
              </a:ext>
            </a:extLst>
          </p:cNvPr>
          <p:cNvPicPr>
            <a:picLocks noChangeAspect="1"/>
          </p:cNvPicPr>
          <p:nvPr/>
        </p:nvPicPr>
        <p:blipFill>
          <a:blip r:embed="rId4"/>
          <a:stretch>
            <a:fillRect/>
          </a:stretch>
        </p:blipFill>
        <p:spPr>
          <a:xfrm>
            <a:off x="9688471" y="5969553"/>
            <a:ext cx="2270483" cy="802609"/>
          </a:xfrm>
          <a:prstGeom prst="rect">
            <a:avLst/>
          </a:prstGeom>
        </p:spPr>
      </p:pic>
      <p:sp>
        <p:nvSpPr>
          <p:cNvPr id="5" name="Rectangle 4">
            <a:extLst>
              <a:ext uri="{FF2B5EF4-FFF2-40B4-BE49-F238E27FC236}">
                <a16:creationId xmlns:a16="http://schemas.microsoft.com/office/drawing/2014/main" id="{E9AEC8BB-D655-3C52-2CEF-22D32D0EA88E}"/>
              </a:ext>
            </a:extLst>
          </p:cNvPr>
          <p:cNvSpPr/>
          <p:nvPr/>
        </p:nvSpPr>
        <p:spPr>
          <a:xfrm>
            <a:off x="1143000" y="1684557"/>
            <a:ext cx="10126980" cy="3886200"/>
          </a:xfrm>
          <a:prstGeom prst="rect">
            <a:avLst/>
          </a:prstGeom>
          <a:noFill/>
        </p:spPr>
        <p:style>
          <a:lnRef idx="2">
            <a:schemeClr val="accent6"/>
          </a:lnRef>
          <a:fillRef idx="1">
            <a:schemeClr val="lt1"/>
          </a:fillRef>
          <a:effectRef idx="0">
            <a:schemeClr val="accent6"/>
          </a:effectRef>
          <a:fontRef idx="minor">
            <a:schemeClr val="dk1"/>
          </a:fontRef>
        </p:style>
        <p:txBody>
          <a:bodyPr rtlCol="0" anchor="t"/>
          <a:lstStyle/>
          <a:p>
            <a:pPr marL="342900" indent="-342900">
              <a:buFont typeface="Arial" panose="020B0604020202020204" pitchFamily="34" charset="0"/>
              <a:buChar char="•"/>
            </a:pPr>
            <a:r>
              <a:rPr lang="en-CA" sz="2400" dirty="0"/>
              <a:t>On-campus social experiences reduce the search cost of finding job in one’s field of study through: </a:t>
            </a:r>
          </a:p>
          <a:p>
            <a:endParaRPr lang="en-CA" sz="2400" dirty="0"/>
          </a:p>
          <a:p>
            <a:pPr marL="800100" lvl="1" indent="-342900">
              <a:buFont typeface="Arial" panose="020B0604020202020204" pitchFamily="34" charset="0"/>
              <a:buChar char="•"/>
            </a:pPr>
            <a:r>
              <a:rPr lang="en-CA" sz="2400" dirty="0"/>
              <a:t>Networking opportunities with:</a:t>
            </a:r>
          </a:p>
          <a:p>
            <a:pPr marL="1257300" lvl="2" indent="-342900">
              <a:buFont typeface="Arial" panose="020B0604020202020204" pitchFamily="34" charset="0"/>
              <a:buChar char="•"/>
            </a:pPr>
            <a:r>
              <a:rPr lang="en-CA" sz="2400" dirty="0"/>
              <a:t>Classmates who are working towards the same goal,</a:t>
            </a:r>
          </a:p>
          <a:p>
            <a:pPr marL="1257300" lvl="2" indent="-342900">
              <a:buFont typeface="Arial" panose="020B0604020202020204" pitchFamily="34" charset="0"/>
              <a:buChar char="•"/>
            </a:pPr>
            <a:r>
              <a:rPr lang="en-CA" sz="2400" dirty="0"/>
              <a:t>Professors with connection in the relevant industry/sector,</a:t>
            </a:r>
          </a:p>
          <a:p>
            <a:pPr marL="1257300" lvl="2" indent="-342900">
              <a:buFont typeface="Arial" panose="020B0604020202020204" pitchFamily="34" charset="0"/>
              <a:buChar char="•"/>
            </a:pPr>
            <a:r>
              <a:rPr lang="en-CA" sz="2400" dirty="0"/>
              <a:t>Industry professionals. </a:t>
            </a:r>
          </a:p>
          <a:p>
            <a:pPr lvl="2"/>
            <a:r>
              <a:rPr lang="en-CA" sz="2400" dirty="0"/>
              <a:t>These connections can lead to job referrals and insider information about job openings.</a:t>
            </a:r>
            <a:endParaRPr lang="en-CA" sz="2400" b="1" dirty="0"/>
          </a:p>
        </p:txBody>
      </p:sp>
    </p:spTree>
    <p:extLst>
      <p:ext uri="{BB962C8B-B14F-4D97-AF65-F5344CB8AC3E}">
        <p14:creationId xmlns:p14="http://schemas.microsoft.com/office/powerpoint/2010/main" val="284404203"/>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Custom Design">
  <a:themeElements>
    <a:clrScheme name="SMU Brand">
      <a:dk1>
        <a:srgbClr val="5D5E5D"/>
      </a:dk1>
      <a:lt1>
        <a:srgbClr val="FFFFFF"/>
      </a:lt1>
      <a:dk2>
        <a:srgbClr val="5F0A3E"/>
      </a:dk2>
      <a:lt2>
        <a:srgbClr val="CBCBCB"/>
      </a:lt2>
      <a:accent1>
        <a:srgbClr val="BA1B33"/>
      </a:accent1>
      <a:accent2>
        <a:srgbClr val="8CC645"/>
      </a:accent2>
      <a:accent3>
        <a:srgbClr val="FFE73C"/>
      </a:accent3>
      <a:accent4>
        <a:srgbClr val="FE7024"/>
      </a:accent4>
      <a:accent5>
        <a:srgbClr val="02BADF"/>
      </a:accent5>
      <a:accent6>
        <a:srgbClr val="FFFFFF"/>
      </a:accent6>
      <a:hlink>
        <a:srgbClr val="0563C1"/>
      </a:hlink>
      <a:folHlink>
        <a:srgbClr val="BA1B33"/>
      </a:folHlink>
    </a:clrScheme>
    <a:fontScheme name="Custom 1">
      <a:majorFont>
        <a:latin typeface="Raleway Extra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Bpresentation_FontsEmbedded nov 16_v2.potx" id="{2F71F684-1645-4602-BE78-09F298391AAE}" vid="{7B09BB72-7DAC-4EF9-BE8A-D1B1C05B603E}"/>
    </a:ext>
  </a:extLst>
</a:theme>
</file>

<file path=ppt/theme/theme2.xml><?xml version="1.0" encoding="utf-8"?>
<a:theme xmlns:a="http://schemas.openxmlformats.org/drawingml/2006/main" name="Office Theme">
  <a:themeElements>
    <a:clrScheme name="SMU colour palette">
      <a:dk1>
        <a:srgbClr val="5D5E5D"/>
      </a:dk1>
      <a:lt1>
        <a:srgbClr val="FFFFFF"/>
      </a:lt1>
      <a:dk2>
        <a:srgbClr val="5F0A3E"/>
      </a:dk2>
      <a:lt2>
        <a:srgbClr val="CBCBCB"/>
      </a:lt2>
      <a:accent1>
        <a:srgbClr val="BA1B33"/>
      </a:accent1>
      <a:accent2>
        <a:srgbClr val="8CC645"/>
      </a:accent2>
      <a:accent3>
        <a:srgbClr val="FFE73C"/>
      </a:accent3>
      <a:accent4>
        <a:srgbClr val="FE7024"/>
      </a:accent4>
      <a:accent5>
        <a:srgbClr val="02BADF"/>
      </a:accent5>
      <a:accent6>
        <a:srgbClr val="FFFFFF"/>
      </a:accent6>
      <a:hlink>
        <a:srgbClr val="0563C1"/>
      </a:hlink>
      <a:folHlink>
        <a:srgbClr val="BA1B33"/>
      </a:folHlink>
    </a:clrScheme>
    <a:fontScheme name="SMU">
      <a:majorFont>
        <a:latin typeface="Raleway Extrabold"/>
        <a:ea typeface=""/>
        <a:cs typeface=""/>
      </a:majorFont>
      <a:minorFont>
        <a:latin typeface="Raleway"/>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Bpresentation_FontsEmbedded nov 16_v2.potx" id="{2F71F684-1645-4602-BE78-09F298391AAE}" vid="{B47358EC-B79B-4707-911A-A6DFBBA2C1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9FCF620C9C194C8AE3369063EEC88A" ma:contentTypeVersion="18" ma:contentTypeDescription="Create a new document." ma:contentTypeScope="" ma:versionID="00f6471f1abfe6bf7c7f30e43359b155">
  <xsd:schema xmlns:xsd="http://www.w3.org/2001/XMLSchema" xmlns:xs="http://www.w3.org/2001/XMLSchema" xmlns:p="http://schemas.microsoft.com/office/2006/metadata/properties" xmlns:ns3="219cc536-ac23-449d-9f79-8af71c37f0e6" xmlns:ns4="4b32b8d0-ffd4-46a4-8cb0-c706b7ec7a45" targetNamespace="http://schemas.microsoft.com/office/2006/metadata/properties" ma:root="true" ma:fieldsID="9ddcd5b632471fb840849c539be7a0c2" ns3:_="" ns4:_="">
    <xsd:import namespace="219cc536-ac23-449d-9f79-8af71c37f0e6"/>
    <xsd:import namespace="4b32b8d0-ffd4-46a4-8cb0-c706b7ec7a45"/>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element ref="ns4:_activity" minOccurs="0"/>
                <xsd:element ref="ns4:MediaServiceObjectDetectorVersions" minOccurs="0"/>
                <xsd:element ref="ns4:MediaServiceSearchPropertie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cc536-ac23-449d-9f79-8af71c37f0e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32b8d0-ffd4-46a4-8cb0-c706b7ec7a45"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4b32b8d0-ffd4-46a4-8cb0-c706b7ec7a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AD0362-E65B-4C55-8BBE-4391337C4B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cc536-ac23-449d-9f79-8af71c37f0e6"/>
    <ds:schemaRef ds:uri="4b32b8d0-ffd4-46a4-8cb0-c706b7ec7a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1CE260-045B-4EA4-BAE9-EB8908441E7A}">
  <ds:schemaRefs>
    <ds:schemaRef ds:uri="http://www.w3.org/XML/1998/namespac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terms/"/>
    <ds:schemaRef ds:uri="4b32b8d0-ffd4-46a4-8cb0-c706b7ec7a45"/>
    <ds:schemaRef ds:uri="219cc536-ac23-449d-9f79-8af71c37f0e6"/>
    <ds:schemaRef ds:uri="http://purl.org/dc/dcmitype/"/>
  </ds:schemaRefs>
</ds:datastoreItem>
</file>

<file path=customXml/itemProps3.xml><?xml version="1.0" encoding="utf-8"?>
<ds:datastoreItem xmlns:ds="http://schemas.openxmlformats.org/officeDocument/2006/customXml" ds:itemID="{5A7BE8A1-E878-4EC6-9351-AA7D35A153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SSBpresentation_FontsEmbedded nov 16_v2</Template>
  <TotalTime>15790</TotalTime>
  <Words>2380</Words>
  <Application>Microsoft Office PowerPoint</Application>
  <PresentationFormat>Widescreen</PresentationFormat>
  <Paragraphs>193</Paragraphs>
  <Slides>20</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Times New Roman</vt:lpstr>
      <vt:lpstr>Symbol</vt:lpstr>
      <vt:lpstr>Raleway</vt:lpstr>
      <vt:lpstr>Noto Sans</vt:lpstr>
      <vt:lpstr>Raleway ExtraBold</vt:lpstr>
      <vt:lpstr>Aptos</vt:lpstr>
      <vt:lpstr>Custom Design</vt:lpstr>
      <vt:lpstr>Office Theme</vt:lpstr>
      <vt:lpstr>Network effects on job-education matching of international students in Atlantic Canada</vt:lpstr>
      <vt:lpstr>PowerPoint Presentation</vt:lpstr>
      <vt:lpstr>PowerPoint Presentation</vt:lpstr>
      <vt:lpstr>Population in Atlantic Canada, 1996-2024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Religion and Human Capital Returns in Canadian Labour Markets:  Evidence from 2021 Census</dc:title>
  <dc:creator>Justin Nagle</dc:creator>
  <cp:lastModifiedBy>Ather Akbari</cp:lastModifiedBy>
  <cp:revision>142</cp:revision>
  <cp:lastPrinted>2026-03-10T18:41:26Z</cp:lastPrinted>
  <dcterms:created xsi:type="dcterms:W3CDTF">2023-11-22T20:35:15Z</dcterms:created>
  <dcterms:modified xsi:type="dcterms:W3CDTF">2026-03-11T13:23:52Z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0x010100559FCF620C9C194C8AE3369063EEC88A</vt:lpwstr>
  </property>
</Properties>
</file>