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314" r:id="rId5"/>
    <p:sldId id="354" r:id="rId6"/>
    <p:sldId id="256" r:id="rId7"/>
    <p:sldId id="333" r:id="rId8"/>
    <p:sldId id="347" r:id="rId9"/>
    <p:sldId id="348" r:id="rId10"/>
    <p:sldId id="343" r:id="rId11"/>
    <p:sldId id="344" r:id="rId12"/>
    <p:sldId id="345" r:id="rId13"/>
    <p:sldId id="349" r:id="rId14"/>
    <p:sldId id="351" r:id="rId15"/>
    <p:sldId id="350" r:id="rId16"/>
    <p:sldId id="353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a Saradammal" initials="MS" lastIdx="1" clrIdx="0">
    <p:extLst>
      <p:ext uri="{19B8F6BF-5375-455C-9EA6-DF929625EA0E}">
        <p15:presenceInfo xmlns:p15="http://schemas.microsoft.com/office/powerpoint/2012/main" userId="b0ad7612a8de885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A2C7"/>
    <a:srgbClr val="800000"/>
    <a:srgbClr val="630041"/>
    <a:srgbClr val="500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74146-C2CC-4098-9AC3-06937358B4D2}" v="77" dt="2026-03-13T09:36:20.1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84" autoAdjust="0"/>
    <p:restoredTop sz="90512"/>
  </p:normalViewPr>
  <p:slideViewPr>
    <p:cSldViewPr snapToGrid="0">
      <p:cViewPr varScale="1">
        <p:scale>
          <a:sx n="58" d="100"/>
          <a:sy n="58" d="100"/>
        </p:scale>
        <p:origin x="6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5707992\Downloads\1710000801-eng%20(3)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5707992\AppData\Local\Microsoft\Windows\INetCache\Content.Outlook\7K0QMLLM\PR%20and%20TR%20ADMISSIONS%20YEAR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'1710000801-eng (3)'!$J$12</c:f>
              <c:strCache>
                <c:ptCount val="1"/>
                <c:pt idx="0">
                  <c:v>Net immigration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'1710000801-eng (3)'!$I$13:$I$36</c:f>
              <c:strCache>
                <c:ptCount val="24"/>
                <c:pt idx="0">
                  <c:v>2001 / 2002</c:v>
                </c:pt>
                <c:pt idx="1">
                  <c:v>2002 / 2003</c:v>
                </c:pt>
                <c:pt idx="2">
                  <c:v>2003 / 2004</c:v>
                </c:pt>
                <c:pt idx="3">
                  <c:v>2004 / 2005</c:v>
                </c:pt>
                <c:pt idx="4">
                  <c:v>2005 / 2006</c:v>
                </c:pt>
                <c:pt idx="5">
                  <c:v>2006 / 2007</c:v>
                </c:pt>
                <c:pt idx="6">
                  <c:v>2007 / 2008</c:v>
                </c:pt>
                <c:pt idx="7">
                  <c:v>2008 / 2009</c:v>
                </c:pt>
                <c:pt idx="8">
                  <c:v>2009 / 2010</c:v>
                </c:pt>
                <c:pt idx="9">
                  <c:v>2010 / 2011</c:v>
                </c:pt>
                <c:pt idx="10">
                  <c:v>2011 / 2012</c:v>
                </c:pt>
                <c:pt idx="11">
                  <c:v>2012 / 2013</c:v>
                </c:pt>
                <c:pt idx="12">
                  <c:v>2013 / 2014</c:v>
                </c:pt>
                <c:pt idx="13">
                  <c:v>2014 / 2015</c:v>
                </c:pt>
                <c:pt idx="14">
                  <c:v>2015 / 2016</c:v>
                </c:pt>
                <c:pt idx="15">
                  <c:v>2016 / 2017</c:v>
                </c:pt>
                <c:pt idx="16">
                  <c:v>2017 / 2018</c:v>
                </c:pt>
                <c:pt idx="17">
                  <c:v>2018 / 2019</c:v>
                </c:pt>
                <c:pt idx="18">
                  <c:v>2019 / 2020</c:v>
                </c:pt>
                <c:pt idx="19">
                  <c:v>2020 / 2021</c:v>
                </c:pt>
                <c:pt idx="20">
                  <c:v>2021 / 2022</c:v>
                </c:pt>
                <c:pt idx="21">
                  <c:v>2022 / 2023</c:v>
                </c:pt>
                <c:pt idx="22">
                  <c:v>2023 / 2024</c:v>
                </c:pt>
                <c:pt idx="23">
                  <c:v>2024 / 2025</c:v>
                </c:pt>
              </c:strCache>
            </c:strRef>
          </c:cat>
          <c:val>
            <c:numRef>
              <c:f>'1710000801-eng (3)'!$J$13:$J$36</c:f>
              <c:numCache>
                <c:formatCode>#,##0</c:formatCode>
                <c:ptCount val="24"/>
                <c:pt idx="0">
                  <c:v>204425</c:v>
                </c:pt>
                <c:pt idx="1">
                  <c:v>146978</c:v>
                </c:pt>
                <c:pt idx="2">
                  <c:v>183798</c:v>
                </c:pt>
                <c:pt idx="3">
                  <c:v>191027</c:v>
                </c:pt>
                <c:pt idx="4">
                  <c:v>200122</c:v>
                </c:pt>
                <c:pt idx="5">
                  <c:v>192327</c:v>
                </c:pt>
                <c:pt idx="6">
                  <c:v>198525</c:v>
                </c:pt>
                <c:pt idx="7">
                  <c:v>197322</c:v>
                </c:pt>
                <c:pt idx="8">
                  <c:v>228561</c:v>
                </c:pt>
                <c:pt idx="9">
                  <c:v>216281</c:v>
                </c:pt>
                <c:pt idx="10">
                  <c:v>205157</c:v>
                </c:pt>
                <c:pt idx="11">
                  <c:v>211313</c:v>
                </c:pt>
                <c:pt idx="12">
                  <c:v>214435</c:v>
                </c:pt>
                <c:pt idx="13">
                  <c:v>186731</c:v>
                </c:pt>
                <c:pt idx="14">
                  <c:v>268291</c:v>
                </c:pt>
                <c:pt idx="15">
                  <c:v>216214</c:v>
                </c:pt>
                <c:pt idx="16">
                  <c:v>263504</c:v>
                </c:pt>
                <c:pt idx="17">
                  <c:v>278637</c:v>
                </c:pt>
                <c:pt idx="18">
                  <c:v>252484</c:v>
                </c:pt>
                <c:pt idx="19">
                  <c:v>200588</c:v>
                </c:pt>
                <c:pt idx="20">
                  <c:v>445983</c:v>
                </c:pt>
                <c:pt idx="21">
                  <c:v>407204</c:v>
                </c:pt>
                <c:pt idx="22">
                  <c:v>400892</c:v>
                </c:pt>
                <c:pt idx="23">
                  <c:v>370049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DC-430D-9E87-FAAC593E1D85}"/>
            </c:ext>
          </c:extLst>
        </c:ser>
        <c:ser>
          <c:idx val="1"/>
          <c:order val="1"/>
          <c:tx>
            <c:strRef>
              <c:f>'1710000801-eng (3)'!$K$12</c:f>
              <c:strCache>
                <c:ptCount val="1"/>
                <c:pt idx="0">
                  <c:v>Growth without NPR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'1710000801-eng (3)'!$I$13:$I$36</c:f>
              <c:strCache>
                <c:ptCount val="24"/>
                <c:pt idx="0">
                  <c:v>2001 / 2002</c:v>
                </c:pt>
                <c:pt idx="1">
                  <c:v>2002 / 2003</c:v>
                </c:pt>
                <c:pt idx="2">
                  <c:v>2003 / 2004</c:v>
                </c:pt>
                <c:pt idx="3">
                  <c:v>2004 / 2005</c:v>
                </c:pt>
                <c:pt idx="4">
                  <c:v>2005 / 2006</c:v>
                </c:pt>
                <c:pt idx="5">
                  <c:v>2006 / 2007</c:v>
                </c:pt>
                <c:pt idx="6">
                  <c:v>2007 / 2008</c:v>
                </c:pt>
                <c:pt idx="7">
                  <c:v>2008 / 2009</c:v>
                </c:pt>
                <c:pt idx="8">
                  <c:v>2009 / 2010</c:v>
                </c:pt>
                <c:pt idx="9">
                  <c:v>2010 / 2011</c:v>
                </c:pt>
                <c:pt idx="10">
                  <c:v>2011 / 2012</c:v>
                </c:pt>
                <c:pt idx="11">
                  <c:v>2012 / 2013</c:v>
                </c:pt>
                <c:pt idx="12">
                  <c:v>2013 / 2014</c:v>
                </c:pt>
                <c:pt idx="13">
                  <c:v>2014 / 2015</c:v>
                </c:pt>
                <c:pt idx="14">
                  <c:v>2015 / 2016</c:v>
                </c:pt>
                <c:pt idx="15">
                  <c:v>2016 / 2017</c:v>
                </c:pt>
                <c:pt idx="16">
                  <c:v>2017 / 2018</c:v>
                </c:pt>
                <c:pt idx="17">
                  <c:v>2018 / 2019</c:v>
                </c:pt>
                <c:pt idx="18">
                  <c:v>2019 / 2020</c:v>
                </c:pt>
                <c:pt idx="19">
                  <c:v>2020 / 2021</c:v>
                </c:pt>
                <c:pt idx="20">
                  <c:v>2021 / 2022</c:v>
                </c:pt>
                <c:pt idx="21">
                  <c:v>2022 / 2023</c:v>
                </c:pt>
                <c:pt idx="22">
                  <c:v>2023 / 2024</c:v>
                </c:pt>
                <c:pt idx="23">
                  <c:v>2024 / 2025</c:v>
                </c:pt>
              </c:strCache>
            </c:strRef>
          </c:cat>
          <c:val>
            <c:numRef>
              <c:f>'1710000801-eng (3)'!$K$13:$K$36</c:f>
              <c:numCache>
                <c:formatCode>#,##0</c:formatCode>
                <c:ptCount val="24"/>
                <c:pt idx="0">
                  <c:v>304834</c:v>
                </c:pt>
                <c:pt idx="1">
                  <c:v>246491</c:v>
                </c:pt>
                <c:pt idx="2">
                  <c:v>285998</c:v>
                </c:pt>
                <c:pt idx="3">
                  <c:v>294777</c:v>
                </c:pt>
                <c:pt idx="4">
                  <c:v>312483</c:v>
                </c:pt>
                <c:pt idx="5">
                  <c:v>290269</c:v>
                </c:pt>
                <c:pt idx="6">
                  <c:v>306934</c:v>
                </c:pt>
                <c:pt idx="7">
                  <c:v>310885</c:v>
                </c:pt>
                <c:pt idx="8">
                  <c:v>341590</c:v>
                </c:pt>
                <c:pt idx="9">
                  <c:v>318595</c:v>
                </c:pt>
                <c:pt idx="10">
                  <c:v>318774</c:v>
                </c:pt>
                <c:pt idx="11">
                  <c:v>318076</c:v>
                </c:pt>
                <c:pt idx="12">
                  <c:v>320207</c:v>
                </c:pt>
                <c:pt idx="13">
                  <c:v>280273</c:v>
                </c:pt>
                <c:pt idx="14">
                  <c:v>370857</c:v>
                </c:pt>
                <c:pt idx="15">
                  <c:v>330496</c:v>
                </c:pt>
                <c:pt idx="16">
                  <c:v>364972</c:v>
                </c:pt>
                <c:pt idx="17">
                  <c:v>377042</c:v>
                </c:pt>
                <c:pt idx="18">
                  <c:v>334878</c:v>
                </c:pt>
                <c:pt idx="19">
                  <c:v>262945</c:v>
                </c:pt>
                <c:pt idx="20">
                  <c:v>485553</c:v>
                </c:pt>
                <c:pt idx="21">
                  <c:v>427431</c:v>
                </c:pt>
                <c:pt idx="22">
                  <c:v>432166</c:v>
                </c:pt>
                <c:pt idx="23">
                  <c:v>404278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DC-430D-9E87-FAAC593E1D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8598960"/>
        <c:axId val="288590320"/>
      </c:lineChart>
      <c:catAx>
        <c:axId val="28859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590320"/>
        <c:crosses val="autoZero"/>
        <c:auto val="1"/>
        <c:lblAlgn val="ctr"/>
        <c:lblOffset val="100"/>
        <c:tickLblSkip val="4"/>
        <c:noMultiLvlLbl val="0"/>
      </c:catAx>
      <c:valAx>
        <c:axId val="288590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598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'Non-Immigrants Emp'!$A$14</c:f>
              <c:strCache>
                <c:ptCount val="1"/>
                <c:pt idx="0">
                  <c:v> %Uni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'Non-Immigrants Emp'!$B$13:$U$13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'Non-Immigrants Emp'!$B$14:$U$14</c:f>
              <c:numCache>
                <c:formatCode>0.0</c:formatCode>
                <c:ptCount val="20"/>
                <c:pt idx="0">
                  <c:v>25.277325265689242</c:v>
                </c:pt>
                <c:pt idx="1">
                  <c:v>25.451733804619415</c:v>
                </c:pt>
                <c:pt idx="2">
                  <c:v>25.732285120026432</c:v>
                </c:pt>
                <c:pt idx="3">
                  <c:v>27.005612665100813</c:v>
                </c:pt>
                <c:pt idx="4">
                  <c:v>27.67873996723069</c:v>
                </c:pt>
                <c:pt idx="5">
                  <c:v>28.180652514603217</c:v>
                </c:pt>
                <c:pt idx="6">
                  <c:v>28.897772275381666</c:v>
                </c:pt>
                <c:pt idx="7">
                  <c:v>29.544107185202751</c:v>
                </c:pt>
                <c:pt idx="8">
                  <c:v>30.249178918025255</c:v>
                </c:pt>
                <c:pt idx="9">
                  <c:v>31.851198505759054</c:v>
                </c:pt>
                <c:pt idx="10">
                  <c:v>32.532365486791889</c:v>
                </c:pt>
                <c:pt idx="11">
                  <c:v>32.892036804130541</c:v>
                </c:pt>
                <c:pt idx="12">
                  <c:v>33.292585625086922</c:v>
                </c:pt>
                <c:pt idx="13">
                  <c:v>34.819370833242452</c:v>
                </c:pt>
                <c:pt idx="14">
                  <c:v>38.925521730806054</c:v>
                </c:pt>
                <c:pt idx="15">
                  <c:v>38.641171563077293</c:v>
                </c:pt>
                <c:pt idx="16">
                  <c:v>38.485861219550848</c:v>
                </c:pt>
                <c:pt idx="17">
                  <c:v>38.501176604008961</c:v>
                </c:pt>
                <c:pt idx="18">
                  <c:v>40.591340016924114</c:v>
                </c:pt>
                <c:pt idx="19">
                  <c:v>40.974377481053772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E8-4762-A5C7-24C932947AF1}"/>
            </c:ext>
          </c:extLst>
        </c:ser>
        <c:ser>
          <c:idx val="2"/>
          <c:order val="1"/>
          <c:tx>
            <c:strRef>
              <c:f>'Non-Immigrants Emp'!$A$15</c:f>
              <c:strCache>
                <c:ptCount val="1"/>
                <c:pt idx="0">
                  <c:v>%TEER 0-1)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'Non-Immigrants Emp'!$B$13:$U$13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'Non-Immigrants Emp'!$B$15:$U$15</c:f>
              <c:numCache>
                <c:formatCode>0.0</c:formatCode>
                <c:ptCount val="20"/>
                <c:pt idx="0">
                  <c:v>27.007990070591887</c:v>
                </c:pt>
                <c:pt idx="1">
                  <c:v>27.024041684441464</c:v>
                </c:pt>
                <c:pt idx="2">
                  <c:v>27.460034990501502</c:v>
                </c:pt>
                <c:pt idx="3">
                  <c:v>28.4827502058994</c:v>
                </c:pt>
                <c:pt idx="4">
                  <c:v>28.368103532893898</c:v>
                </c:pt>
                <c:pt idx="5">
                  <c:v>27.741993536341209</c:v>
                </c:pt>
                <c:pt idx="6">
                  <c:v>27.936427436736949</c:v>
                </c:pt>
                <c:pt idx="7">
                  <c:v>27.720387716386057</c:v>
                </c:pt>
                <c:pt idx="8">
                  <c:v>27.486043459887462</c:v>
                </c:pt>
                <c:pt idx="9">
                  <c:v>27.969581523592112</c:v>
                </c:pt>
                <c:pt idx="10">
                  <c:v>28.135897627778196</c:v>
                </c:pt>
                <c:pt idx="11">
                  <c:v>28.18855129704405</c:v>
                </c:pt>
                <c:pt idx="12">
                  <c:v>28.1920461449496</c:v>
                </c:pt>
                <c:pt idx="13">
                  <c:v>28.730543014387809</c:v>
                </c:pt>
                <c:pt idx="14">
                  <c:v>31.296955772544514</c:v>
                </c:pt>
                <c:pt idx="15">
                  <c:v>31.096180203801921</c:v>
                </c:pt>
                <c:pt idx="16">
                  <c:v>31.780924530748067</c:v>
                </c:pt>
                <c:pt idx="17">
                  <c:v>32.036942530690929</c:v>
                </c:pt>
                <c:pt idx="18">
                  <c:v>33.27022646759319</c:v>
                </c:pt>
                <c:pt idx="19">
                  <c:v>32.87477444965716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E8-4762-A5C7-24C932947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7390576"/>
        <c:axId val="1327391056"/>
      </c:lineChart>
      <c:catAx>
        <c:axId val="132739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7391056"/>
        <c:crosses val="autoZero"/>
        <c:auto val="1"/>
        <c:lblAlgn val="ctr"/>
        <c:lblOffset val="100"/>
        <c:noMultiLvlLbl val="0"/>
      </c:catAx>
      <c:valAx>
        <c:axId val="1327391056"/>
        <c:scaling>
          <c:orientation val="minMax"/>
          <c:max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739057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'Recent Immigrants Emp'!$A$14</c:f>
              <c:strCache>
                <c:ptCount val="1"/>
                <c:pt idx="0">
                  <c:v> %Uni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'Recent Immigrants Emp'!$B$13:$U$13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'Recent Immigrants Emp'!$B$14:$U$14</c:f>
              <c:numCache>
                <c:formatCode>0.0</c:formatCode>
                <c:ptCount val="20"/>
                <c:pt idx="0">
                  <c:v>73.614431645294502</c:v>
                </c:pt>
                <c:pt idx="1">
                  <c:v>74.106015986537656</c:v>
                </c:pt>
                <c:pt idx="2">
                  <c:v>73.279195668986844</c:v>
                </c:pt>
                <c:pt idx="3">
                  <c:v>73.50884409707939</c:v>
                </c:pt>
                <c:pt idx="4">
                  <c:v>77.872593768604887</c:v>
                </c:pt>
                <c:pt idx="5">
                  <c:v>76.451995258791001</c:v>
                </c:pt>
                <c:pt idx="6">
                  <c:v>75.985457328740907</c:v>
                </c:pt>
                <c:pt idx="7">
                  <c:v>77.31343283582089</c:v>
                </c:pt>
                <c:pt idx="8">
                  <c:v>77.346637102734661</c:v>
                </c:pt>
                <c:pt idx="9">
                  <c:v>76.993370363734087</c:v>
                </c:pt>
                <c:pt idx="10">
                  <c:v>75.466335050630676</c:v>
                </c:pt>
                <c:pt idx="11">
                  <c:v>74.258421317244853</c:v>
                </c:pt>
                <c:pt idx="12">
                  <c:v>73.979207473255983</c:v>
                </c:pt>
                <c:pt idx="13">
                  <c:v>78.177842565597672</c:v>
                </c:pt>
                <c:pt idx="14">
                  <c:v>86.44734770974344</c:v>
                </c:pt>
                <c:pt idx="15">
                  <c:v>79.363977225385369</c:v>
                </c:pt>
                <c:pt idx="16">
                  <c:v>79.410282258064527</c:v>
                </c:pt>
                <c:pt idx="17">
                  <c:v>76.975117532393071</c:v>
                </c:pt>
                <c:pt idx="18">
                  <c:v>79.348142399844789</c:v>
                </c:pt>
                <c:pt idx="19">
                  <c:v>77.419052088221491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16-45A9-AE4F-A03E57B76741}"/>
            </c:ext>
          </c:extLst>
        </c:ser>
        <c:ser>
          <c:idx val="2"/>
          <c:order val="1"/>
          <c:tx>
            <c:strRef>
              <c:f>'Recent Immigrants Emp'!$A$15</c:f>
              <c:strCache>
                <c:ptCount val="1"/>
                <c:pt idx="0">
                  <c:v>%TEER (0-1)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'Recent Immigrants Emp'!$B$13:$U$13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'Recent Immigrants Emp'!$B$15:$U$15</c:f>
              <c:numCache>
                <c:formatCode>0.0</c:formatCode>
                <c:ptCount val="20"/>
                <c:pt idx="0">
                  <c:v>25.47272332101717</c:v>
                </c:pt>
                <c:pt idx="1">
                  <c:v>25.36811106436685</c:v>
                </c:pt>
                <c:pt idx="2">
                  <c:v>25.696055684454755</c:v>
                </c:pt>
                <c:pt idx="3">
                  <c:v>26.408885232414647</c:v>
                </c:pt>
                <c:pt idx="4">
                  <c:v>25.997221670966464</c:v>
                </c:pt>
                <c:pt idx="5">
                  <c:v>24.377716317661005</c:v>
                </c:pt>
                <c:pt idx="6">
                  <c:v>24.799081515499424</c:v>
                </c:pt>
                <c:pt idx="7">
                  <c:v>25.018656716417908</c:v>
                </c:pt>
                <c:pt idx="8">
                  <c:v>23.189209164818919</c:v>
                </c:pt>
                <c:pt idx="9">
                  <c:v>25.300125425550974</c:v>
                </c:pt>
                <c:pt idx="10">
                  <c:v>24.977793569017585</c:v>
                </c:pt>
                <c:pt idx="11">
                  <c:v>26.093514328808443</c:v>
                </c:pt>
                <c:pt idx="12">
                  <c:v>26.8494801868314</c:v>
                </c:pt>
                <c:pt idx="13">
                  <c:v>26.632653061224488</c:v>
                </c:pt>
                <c:pt idx="14">
                  <c:v>34.739493152841185</c:v>
                </c:pt>
                <c:pt idx="15">
                  <c:v>33.592556589362587</c:v>
                </c:pt>
                <c:pt idx="16">
                  <c:v>35.861895161290327</c:v>
                </c:pt>
                <c:pt idx="17">
                  <c:v>35.179451897718153</c:v>
                </c:pt>
                <c:pt idx="18">
                  <c:v>33.844213793772425</c:v>
                </c:pt>
                <c:pt idx="19">
                  <c:v>34.077897700610045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16-45A9-AE4F-A03E57B767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3969888"/>
        <c:axId val="1513948288"/>
      </c:lineChart>
      <c:catAx>
        <c:axId val="1513969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948288"/>
        <c:crosses val="autoZero"/>
        <c:auto val="1"/>
        <c:lblAlgn val="ctr"/>
        <c:lblOffset val="100"/>
        <c:noMultiLvlLbl val="0"/>
      </c:catAx>
      <c:valAx>
        <c:axId val="151394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3969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79461492386909"/>
          <c:y val="0.92187445319335082"/>
          <c:w val="0.13921981871225206"/>
          <c:h val="6.25873369236201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'Established Immigrants Emp'!$A$39</c:f>
              <c:strCache>
                <c:ptCount val="1"/>
                <c:pt idx="0">
                  <c:v> %Uni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'Established Immigrants Emp'!$B$38:$U$38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'Established Immigrants Emp'!$B$39:$U$39</c:f>
              <c:numCache>
                <c:formatCode>0.0</c:formatCode>
                <c:ptCount val="20"/>
                <c:pt idx="0">
                  <c:v>41.603760148127058</c:v>
                </c:pt>
                <c:pt idx="1">
                  <c:v>43.446877255697252</c:v>
                </c:pt>
                <c:pt idx="2">
                  <c:v>45.861451590689988</c:v>
                </c:pt>
                <c:pt idx="3">
                  <c:v>47.549342675777865</c:v>
                </c:pt>
                <c:pt idx="4">
                  <c:v>49.972958355868037</c:v>
                </c:pt>
                <c:pt idx="5">
                  <c:v>51.933342012758757</c:v>
                </c:pt>
                <c:pt idx="6">
                  <c:v>53.295228471279245</c:v>
                </c:pt>
                <c:pt idx="7">
                  <c:v>54.121392060236907</c:v>
                </c:pt>
                <c:pt idx="8">
                  <c:v>55.248122999611141</c:v>
                </c:pt>
                <c:pt idx="9">
                  <c:v>55.491112650046169</c:v>
                </c:pt>
                <c:pt idx="10">
                  <c:v>58.642560919415608</c:v>
                </c:pt>
                <c:pt idx="11">
                  <c:v>59.14103923647933</c:v>
                </c:pt>
                <c:pt idx="12">
                  <c:v>59.460077785403797</c:v>
                </c:pt>
                <c:pt idx="13">
                  <c:v>60.470679198782243</c:v>
                </c:pt>
                <c:pt idx="14">
                  <c:v>67.292716445258833</c:v>
                </c:pt>
                <c:pt idx="15">
                  <c:v>65.409201194475557</c:v>
                </c:pt>
                <c:pt idx="16">
                  <c:v>63.794502027940517</c:v>
                </c:pt>
                <c:pt idx="17">
                  <c:v>64.561793831522905</c:v>
                </c:pt>
                <c:pt idx="18">
                  <c:v>67.631768037533277</c:v>
                </c:pt>
                <c:pt idx="19">
                  <c:v>68.877404536319261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0C-4884-A53D-066CBE079B72}"/>
            </c:ext>
          </c:extLst>
        </c:ser>
        <c:ser>
          <c:idx val="2"/>
          <c:order val="1"/>
          <c:tx>
            <c:strRef>
              <c:f>'Established Immigrants Emp'!$A$40</c:f>
              <c:strCache>
                <c:ptCount val="1"/>
                <c:pt idx="0">
                  <c:v>%TEER (0-1)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'Established Immigrants Emp'!$B$38:$U$38</c:f>
              <c:numCache>
                <c:formatCode>General</c:formatCode>
                <c:ptCount val="2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  <c:pt idx="16">
                  <c:v>2022</c:v>
                </c:pt>
                <c:pt idx="17">
                  <c:v>2023</c:v>
                </c:pt>
                <c:pt idx="18">
                  <c:v>2024</c:v>
                </c:pt>
                <c:pt idx="19">
                  <c:v>2025</c:v>
                </c:pt>
              </c:numCache>
            </c:numRef>
          </c:cat>
          <c:val>
            <c:numRef>
              <c:f>'Established Immigrants Emp'!$B$40:$U$40</c:f>
              <c:numCache>
                <c:formatCode>0.0</c:formatCode>
                <c:ptCount val="20"/>
                <c:pt idx="0">
                  <c:v>30.718558609884639</c:v>
                </c:pt>
                <c:pt idx="1">
                  <c:v>30.550304196885854</c:v>
                </c:pt>
                <c:pt idx="2">
                  <c:v>30.681035670017899</c:v>
                </c:pt>
                <c:pt idx="3">
                  <c:v>31.655624544729267</c:v>
                </c:pt>
                <c:pt idx="4">
                  <c:v>32.368848025959977</c:v>
                </c:pt>
                <c:pt idx="5">
                  <c:v>31.418435099596405</c:v>
                </c:pt>
                <c:pt idx="6">
                  <c:v>31.764928790223269</c:v>
                </c:pt>
                <c:pt idx="7">
                  <c:v>31.330537785803926</c:v>
                </c:pt>
                <c:pt idx="8">
                  <c:v>31.249439143310102</c:v>
                </c:pt>
                <c:pt idx="9">
                  <c:v>31.688596491228065</c:v>
                </c:pt>
                <c:pt idx="10">
                  <c:v>32.637627734258537</c:v>
                </c:pt>
                <c:pt idx="11">
                  <c:v>32.338282078472957</c:v>
                </c:pt>
                <c:pt idx="12">
                  <c:v>32.212308396247991</c:v>
                </c:pt>
                <c:pt idx="13">
                  <c:v>32.065624471452388</c:v>
                </c:pt>
                <c:pt idx="14">
                  <c:v>35.1198656283402</c:v>
                </c:pt>
                <c:pt idx="15">
                  <c:v>34.623460246360587</c:v>
                </c:pt>
                <c:pt idx="16">
                  <c:v>35.310950878774221</c:v>
                </c:pt>
                <c:pt idx="17">
                  <c:v>36.184181826113509</c:v>
                </c:pt>
                <c:pt idx="18">
                  <c:v>37.144427067923409</c:v>
                </c:pt>
                <c:pt idx="19">
                  <c:v>37.779418399573437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0C-4884-A53D-066CBE079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19775056"/>
        <c:axId val="1419776976"/>
      </c:lineChart>
      <c:catAx>
        <c:axId val="141977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9776976"/>
        <c:crosses val="autoZero"/>
        <c:auto val="1"/>
        <c:lblAlgn val="ctr"/>
        <c:lblOffset val="100"/>
        <c:noMultiLvlLbl val="0"/>
      </c:catAx>
      <c:valAx>
        <c:axId val="1419776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19775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'TR ATLANTIC 2013'!$C$56</c:f>
              <c:strCache>
                <c:ptCount val="1"/>
                <c:pt idx="0">
                  <c:v>Temporary Residents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'TR ATLANTIC 2013'!$D$55:$M$55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'TR ATLANTIC 2013'!$D$56:$M$56</c:f>
              <c:numCache>
                <c:formatCode>0.0</c:formatCode>
                <c:ptCount val="10"/>
                <c:pt idx="0">
                  <c:v>75.903614457831324</c:v>
                </c:pt>
                <c:pt idx="1">
                  <c:v>70.048309178743963</c:v>
                </c:pt>
                <c:pt idx="2">
                  <c:v>65.206812652068123</c:v>
                </c:pt>
                <c:pt idx="3">
                  <c:v>62.009803921568633</c:v>
                </c:pt>
                <c:pt idx="4">
                  <c:v>59.85221674876847</c:v>
                </c:pt>
                <c:pt idx="5">
                  <c:v>59.553349875930522</c:v>
                </c:pt>
                <c:pt idx="6">
                  <c:v>59.2964824120603</c:v>
                </c:pt>
                <c:pt idx="7">
                  <c:v>57.5</c:v>
                </c:pt>
                <c:pt idx="8">
                  <c:v>57.286432160804019</c:v>
                </c:pt>
                <c:pt idx="9">
                  <c:v>56.598984771573605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8A-4154-9E5D-9CB257F43350}"/>
            </c:ext>
          </c:extLst>
        </c:ser>
        <c:ser>
          <c:idx val="1"/>
          <c:order val="1"/>
          <c:tx>
            <c:strRef>
              <c:f>'TR ATLANTIC 2013'!$C$57</c:f>
              <c:strCache>
                <c:ptCount val="1"/>
                <c:pt idx="0">
                  <c:v>Permanent Residents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'TR ATLANTIC 2013'!$D$55:$M$55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'TR ATLANTIC 2013'!$D$57:$M$57</c:f>
              <c:numCache>
                <c:formatCode>General</c:formatCode>
                <c:ptCount val="10"/>
                <c:pt idx="0">
                  <c:v>74.008810572687224</c:v>
                </c:pt>
                <c:pt idx="1">
                  <c:v>65.89958158995816</c:v>
                </c:pt>
                <c:pt idx="2">
                  <c:v>58.98989898989899</c:v>
                </c:pt>
                <c:pt idx="3">
                  <c:v>54.761904761904759</c:v>
                </c:pt>
                <c:pt idx="4">
                  <c:v>50.965250965250966</c:v>
                </c:pt>
                <c:pt idx="5">
                  <c:v>49.343339587242028</c:v>
                </c:pt>
                <c:pt idx="6">
                  <c:v>48.434622467771639</c:v>
                </c:pt>
                <c:pt idx="7">
                  <c:v>47.905282331511842</c:v>
                </c:pt>
                <c:pt idx="8">
                  <c:v>46.607142857142861</c:v>
                </c:pt>
                <c:pt idx="9">
                  <c:v>46.371681415929203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8A-4154-9E5D-9CB257F43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8591760"/>
        <c:axId val="288601360"/>
      </c:lineChart>
      <c:catAx>
        <c:axId val="28859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601360"/>
        <c:crosses val="autoZero"/>
        <c:auto val="1"/>
        <c:lblAlgn val="ctr"/>
        <c:lblOffset val="100"/>
        <c:noMultiLvlLbl val="0"/>
      </c:catAx>
      <c:valAx>
        <c:axId val="288601360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59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738883496215649E-2"/>
          <c:y val="0.22376215528922133"/>
          <c:w val="0.88822462817147851"/>
          <c:h val="0.53623432487605716"/>
        </c:manualLayout>
      </c:layout>
      <c:lineChart>
        <c:grouping val="standar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Immigrant sponsored by family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Sheet1!$D$3:$M$3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Sheet1!$D$5:$M$5</c:f>
              <c:numCache>
                <c:formatCode>General</c:formatCode>
                <c:ptCount val="10"/>
                <c:pt idx="0">
                  <c:v>88</c:v>
                </c:pt>
                <c:pt idx="1">
                  <c:v>84.3</c:v>
                </c:pt>
                <c:pt idx="2">
                  <c:v>80.900000000000006</c:v>
                </c:pt>
                <c:pt idx="3">
                  <c:v>78.7</c:v>
                </c:pt>
                <c:pt idx="4">
                  <c:v>78.400000000000006</c:v>
                </c:pt>
                <c:pt idx="5">
                  <c:v>75.5</c:v>
                </c:pt>
                <c:pt idx="6">
                  <c:v>75.900000000000006</c:v>
                </c:pt>
                <c:pt idx="7">
                  <c:v>76.2</c:v>
                </c:pt>
                <c:pt idx="8">
                  <c:v>76.099999999999994</c:v>
                </c:pt>
                <c:pt idx="9">
                  <c:v>75.2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3F-4E72-9282-7C74A0A358BD}"/>
            </c:ext>
          </c:extLst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Economic Immigrant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Sheet1!$D$3:$M$3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Sheet1!$D$6:$M$6</c:f>
              <c:numCache>
                <c:formatCode>General</c:formatCode>
                <c:ptCount val="10"/>
                <c:pt idx="0">
                  <c:v>67</c:v>
                </c:pt>
                <c:pt idx="1">
                  <c:v>60.6</c:v>
                </c:pt>
                <c:pt idx="2">
                  <c:v>54.8</c:v>
                </c:pt>
                <c:pt idx="3">
                  <c:v>51.2</c:v>
                </c:pt>
                <c:pt idx="4">
                  <c:v>47.5</c:v>
                </c:pt>
                <c:pt idx="5">
                  <c:v>45.9</c:v>
                </c:pt>
                <c:pt idx="6">
                  <c:v>44.5</c:v>
                </c:pt>
                <c:pt idx="7">
                  <c:v>43.5</c:v>
                </c:pt>
                <c:pt idx="8">
                  <c:v>42.8</c:v>
                </c:pt>
                <c:pt idx="9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3F-4E72-9282-7C74A0A358BD}"/>
            </c:ext>
          </c:extLst>
        </c:ser>
        <c:ser>
          <c:idx val="2"/>
          <c:order val="2"/>
          <c:tx>
            <c:strRef>
              <c:f>Sheet1!$C$7</c:f>
              <c:strCache>
                <c:ptCount val="1"/>
                <c:pt idx="0">
                  <c:v>Refugee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Sheet1!$D$3:$M$3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Sheet1!$D$7:$M$7</c:f>
              <c:numCache>
                <c:formatCode>General</c:formatCode>
                <c:ptCount val="10"/>
                <c:pt idx="0">
                  <c:v>71.900000000000006</c:v>
                </c:pt>
                <c:pt idx="1">
                  <c:v>73.099999999999994</c:v>
                </c:pt>
                <c:pt idx="2">
                  <c:v>70.400000000000006</c:v>
                </c:pt>
                <c:pt idx="3">
                  <c:v>63.9</c:v>
                </c:pt>
                <c:pt idx="4">
                  <c:v>56.9</c:v>
                </c:pt>
                <c:pt idx="5">
                  <c:v>53.3</c:v>
                </c:pt>
                <c:pt idx="6">
                  <c:v>48</c:v>
                </c:pt>
                <c:pt idx="7">
                  <c:v>45.4</c:v>
                </c:pt>
                <c:pt idx="8">
                  <c:v>46.8</c:v>
                </c:pt>
                <c:pt idx="9">
                  <c:v>43.6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3F-4E72-9282-7C74A0A358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0597424"/>
        <c:axId val="790594544"/>
      </c:lineChart>
      <c:catAx>
        <c:axId val="790597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594544"/>
        <c:crosses val="autoZero"/>
        <c:auto val="1"/>
        <c:lblAlgn val="ctr"/>
        <c:lblOffset val="100"/>
        <c:noMultiLvlLbl val="0"/>
      </c:catAx>
      <c:valAx>
        <c:axId val="790594544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059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78A13D-C4D1-4101-9D30-A0BC571F645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859DAC18-BA7B-4677-BE55-45154EC54586}">
      <dgm:prSet phldrT="[Text]" phldr="0" custT="1"/>
      <dgm:spPr/>
      <dgm:t>
        <a:bodyPr/>
        <a:lstStyle/>
        <a:p>
          <a:r>
            <a:rPr lang="en-CA" sz="2000" dirty="0"/>
            <a:t>Employment opportunities</a:t>
          </a:r>
        </a:p>
      </dgm:t>
    </dgm:pt>
    <dgm:pt modelId="{3C2B137A-9513-4518-B533-675FB62FF550}" type="parTrans" cxnId="{02E22B17-3D3D-493B-9862-7B80608C4BB4}">
      <dgm:prSet/>
      <dgm:spPr/>
      <dgm:t>
        <a:bodyPr/>
        <a:lstStyle/>
        <a:p>
          <a:endParaRPr lang="en-CA"/>
        </a:p>
      </dgm:t>
    </dgm:pt>
    <dgm:pt modelId="{EC29FEB3-DB13-463E-9E5D-398AAE0A6B20}" type="sibTrans" cxnId="{02E22B17-3D3D-493B-9862-7B80608C4BB4}">
      <dgm:prSet/>
      <dgm:spPr/>
      <dgm:t>
        <a:bodyPr/>
        <a:lstStyle/>
        <a:p>
          <a:endParaRPr lang="en-CA" dirty="0"/>
        </a:p>
      </dgm:t>
    </dgm:pt>
    <dgm:pt modelId="{E755AEBF-25BF-44D3-8469-1F0BE1907459}">
      <dgm:prSet phldrT="[Text]" phldr="0" custT="1"/>
      <dgm:spPr/>
      <dgm:t>
        <a:bodyPr/>
        <a:lstStyle/>
        <a:p>
          <a:r>
            <a:rPr lang="en-CA" sz="2000" dirty="0"/>
            <a:t>Social &amp; community integration</a:t>
          </a:r>
        </a:p>
      </dgm:t>
    </dgm:pt>
    <dgm:pt modelId="{12555827-F345-4369-BBD9-FBF642D3D8ED}" type="parTrans" cxnId="{290C3115-C10F-4C94-AB40-B7FB33C63B9A}">
      <dgm:prSet/>
      <dgm:spPr/>
      <dgm:t>
        <a:bodyPr/>
        <a:lstStyle/>
        <a:p>
          <a:endParaRPr lang="en-CA"/>
        </a:p>
      </dgm:t>
    </dgm:pt>
    <dgm:pt modelId="{5BBA2AF1-D7EB-41B3-B110-D781A426FBE1}" type="sibTrans" cxnId="{290C3115-C10F-4C94-AB40-B7FB33C63B9A}">
      <dgm:prSet/>
      <dgm:spPr/>
      <dgm:t>
        <a:bodyPr/>
        <a:lstStyle/>
        <a:p>
          <a:endParaRPr lang="en-CA"/>
        </a:p>
      </dgm:t>
    </dgm:pt>
    <dgm:pt modelId="{1AB4B202-BF37-4B79-A862-24B67478893F}">
      <dgm:prSet phldrT="[Text]" phldr="0" custT="1"/>
      <dgm:spPr/>
      <dgm:t>
        <a:bodyPr/>
        <a:lstStyle/>
        <a:p>
          <a:r>
            <a:rPr lang="en-CA" sz="2000" dirty="0"/>
            <a:t>Family &amp; settlement support</a:t>
          </a:r>
        </a:p>
      </dgm:t>
    </dgm:pt>
    <dgm:pt modelId="{DC6B85A3-7706-4FD3-8E1F-6FACD2AB3382}" type="parTrans" cxnId="{CCA50757-08CD-4F11-815F-F2E08E815DF4}">
      <dgm:prSet/>
      <dgm:spPr/>
      <dgm:t>
        <a:bodyPr/>
        <a:lstStyle/>
        <a:p>
          <a:endParaRPr lang="en-CA"/>
        </a:p>
      </dgm:t>
    </dgm:pt>
    <dgm:pt modelId="{1777ADFC-2460-4779-9742-24E67746379D}" type="sibTrans" cxnId="{CCA50757-08CD-4F11-815F-F2E08E815DF4}">
      <dgm:prSet/>
      <dgm:spPr/>
      <dgm:t>
        <a:bodyPr/>
        <a:lstStyle/>
        <a:p>
          <a:endParaRPr lang="en-CA"/>
        </a:p>
      </dgm:t>
    </dgm:pt>
    <dgm:pt modelId="{0AD034B6-4061-4DA0-A249-9E7D0CE627F7}" type="pres">
      <dgm:prSet presAssocID="{4678A13D-C4D1-4101-9D30-A0BC571F645F}" presName="Name0" presStyleCnt="0">
        <dgm:presLayoutVars>
          <dgm:dir/>
          <dgm:resizeHandles val="exact"/>
        </dgm:presLayoutVars>
      </dgm:prSet>
      <dgm:spPr/>
    </dgm:pt>
    <dgm:pt modelId="{31B04F58-869D-400D-9CF3-C715E52940F8}" type="pres">
      <dgm:prSet presAssocID="{859DAC18-BA7B-4677-BE55-45154EC54586}" presName="node" presStyleLbl="node1" presStyleIdx="0" presStyleCnt="3">
        <dgm:presLayoutVars>
          <dgm:bulletEnabled val="1"/>
        </dgm:presLayoutVars>
      </dgm:prSet>
      <dgm:spPr/>
    </dgm:pt>
    <dgm:pt modelId="{6AB18A89-8300-417E-9FA6-B88B503FD7C6}" type="pres">
      <dgm:prSet presAssocID="{EC29FEB3-DB13-463E-9E5D-398AAE0A6B20}" presName="sibTrans" presStyleLbl="sibTrans2D1" presStyleIdx="0" presStyleCnt="2"/>
      <dgm:spPr/>
    </dgm:pt>
    <dgm:pt modelId="{FA3568FA-20B3-4665-89D5-D7774A0943AE}" type="pres">
      <dgm:prSet presAssocID="{EC29FEB3-DB13-463E-9E5D-398AAE0A6B20}" presName="connectorText" presStyleLbl="sibTrans2D1" presStyleIdx="0" presStyleCnt="2"/>
      <dgm:spPr/>
    </dgm:pt>
    <dgm:pt modelId="{0E81E440-52D9-470D-A4AC-58F68361F5C6}" type="pres">
      <dgm:prSet presAssocID="{E755AEBF-25BF-44D3-8469-1F0BE1907459}" presName="node" presStyleLbl="node1" presStyleIdx="1" presStyleCnt="3">
        <dgm:presLayoutVars>
          <dgm:bulletEnabled val="1"/>
        </dgm:presLayoutVars>
      </dgm:prSet>
      <dgm:spPr/>
    </dgm:pt>
    <dgm:pt modelId="{3219731B-6030-4D50-80A0-4A1BD3E448C9}" type="pres">
      <dgm:prSet presAssocID="{5BBA2AF1-D7EB-41B3-B110-D781A426FBE1}" presName="sibTrans" presStyleLbl="sibTrans2D1" presStyleIdx="1" presStyleCnt="2"/>
      <dgm:spPr/>
    </dgm:pt>
    <dgm:pt modelId="{8FA28967-B532-4037-9C84-2841127A36B1}" type="pres">
      <dgm:prSet presAssocID="{5BBA2AF1-D7EB-41B3-B110-D781A426FBE1}" presName="connectorText" presStyleLbl="sibTrans2D1" presStyleIdx="1" presStyleCnt="2"/>
      <dgm:spPr/>
    </dgm:pt>
    <dgm:pt modelId="{6D26F57B-8916-4C60-A4A8-98FCB79CCD36}" type="pres">
      <dgm:prSet presAssocID="{1AB4B202-BF37-4B79-A862-24B67478893F}" presName="node" presStyleLbl="node1" presStyleIdx="2" presStyleCnt="3">
        <dgm:presLayoutVars>
          <dgm:bulletEnabled val="1"/>
        </dgm:presLayoutVars>
      </dgm:prSet>
      <dgm:spPr/>
    </dgm:pt>
  </dgm:ptLst>
  <dgm:cxnLst>
    <dgm:cxn modelId="{5A295613-FE5C-4941-8057-1F02B94ACA6B}" type="presOf" srcId="{5BBA2AF1-D7EB-41B3-B110-D781A426FBE1}" destId="{3219731B-6030-4D50-80A0-4A1BD3E448C9}" srcOrd="0" destOrd="0" presId="urn:microsoft.com/office/officeart/2005/8/layout/process1"/>
    <dgm:cxn modelId="{290C3115-C10F-4C94-AB40-B7FB33C63B9A}" srcId="{4678A13D-C4D1-4101-9D30-A0BC571F645F}" destId="{E755AEBF-25BF-44D3-8469-1F0BE1907459}" srcOrd="1" destOrd="0" parTransId="{12555827-F345-4369-BBD9-FBF642D3D8ED}" sibTransId="{5BBA2AF1-D7EB-41B3-B110-D781A426FBE1}"/>
    <dgm:cxn modelId="{02E22B17-3D3D-493B-9862-7B80608C4BB4}" srcId="{4678A13D-C4D1-4101-9D30-A0BC571F645F}" destId="{859DAC18-BA7B-4677-BE55-45154EC54586}" srcOrd="0" destOrd="0" parTransId="{3C2B137A-9513-4518-B533-675FB62FF550}" sibTransId="{EC29FEB3-DB13-463E-9E5D-398AAE0A6B20}"/>
    <dgm:cxn modelId="{4FA2083D-CE20-4596-B97E-FF41116E64DE}" type="presOf" srcId="{859DAC18-BA7B-4677-BE55-45154EC54586}" destId="{31B04F58-869D-400D-9CF3-C715E52940F8}" srcOrd="0" destOrd="0" presId="urn:microsoft.com/office/officeart/2005/8/layout/process1"/>
    <dgm:cxn modelId="{E364CB50-9B50-4F77-B369-8E3B1AA102B8}" type="presOf" srcId="{EC29FEB3-DB13-463E-9E5D-398AAE0A6B20}" destId="{FA3568FA-20B3-4665-89D5-D7774A0943AE}" srcOrd="1" destOrd="0" presId="urn:microsoft.com/office/officeart/2005/8/layout/process1"/>
    <dgm:cxn modelId="{CCA50757-08CD-4F11-815F-F2E08E815DF4}" srcId="{4678A13D-C4D1-4101-9D30-A0BC571F645F}" destId="{1AB4B202-BF37-4B79-A862-24B67478893F}" srcOrd="2" destOrd="0" parTransId="{DC6B85A3-7706-4FD3-8E1F-6FACD2AB3382}" sibTransId="{1777ADFC-2460-4779-9742-24E67746379D}"/>
    <dgm:cxn modelId="{E132E99C-E619-4CC2-89B0-D6C961F6F976}" type="presOf" srcId="{1AB4B202-BF37-4B79-A862-24B67478893F}" destId="{6D26F57B-8916-4C60-A4A8-98FCB79CCD36}" srcOrd="0" destOrd="0" presId="urn:microsoft.com/office/officeart/2005/8/layout/process1"/>
    <dgm:cxn modelId="{C4B6B7AE-CBA6-47BB-AED9-793A4D7B784D}" type="presOf" srcId="{4678A13D-C4D1-4101-9D30-A0BC571F645F}" destId="{0AD034B6-4061-4DA0-A249-9E7D0CE627F7}" srcOrd="0" destOrd="0" presId="urn:microsoft.com/office/officeart/2005/8/layout/process1"/>
    <dgm:cxn modelId="{9F9A80BA-42CB-4D19-BAF0-D3DED4AE9B37}" type="presOf" srcId="{5BBA2AF1-D7EB-41B3-B110-D781A426FBE1}" destId="{8FA28967-B532-4037-9C84-2841127A36B1}" srcOrd="1" destOrd="0" presId="urn:microsoft.com/office/officeart/2005/8/layout/process1"/>
    <dgm:cxn modelId="{3F5E29CF-1E77-4F4D-A16B-561EFF088388}" type="presOf" srcId="{E755AEBF-25BF-44D3-8469-1F0BE1907459}" destId="{0E81E440-52D9-470D-A4AC-58F68361F5C6}" srcOrd="0" destOrd="0" presId="urn:microsoft.com/office/officeart/2005/8/layout/process1"/>
    <dgm:cxn modelId="{A52C68DC-5B03-4EEB-AF47-A7CAFADF4A57}" type="presOf" srcId="{EC29FEB3-DB13-463E-9E5D-398AAE0A6B20}" destId="{6AB18A89-8300-417E-9FA6-B88B503FD7C6}" srcOrd="0" destOrd="0" presId="urn:microsoft.com/office/officeart/2005/8/layout/process1"/>
    <dgm:cxn modelId="{43E4BA91-A95B-403B-B073-7B7BF1AC9811}" type="presParOf" srcId="{0AD034B6-4061-4DA0-A249-9E7D0CE627F7}" destId="{31B04F58-869D-400D-9CF3-C715E52940F8}" srcOrd="0" destOrd="0" presId="urn:microsoft.com/office/officeart/2005/8/layout/process1"/>
    <dgm:cxn modelId="{8F9FDD27-9D0F-4350-9439-F628C6E3807C}" type="presParOf" srcId="{0AD034B6-4061-4DA0-A249-9E7D0CE627F7}" destId="{6AB18A89-8300-417E-9FA6-B88B503FD7C6}" srcOrd="1" destOrd="0" presId="urn:microsoft.com/office/officeart/2005/8/layout/process1"/>
    <dgm:cxn modelId="{98436C29-8A4E-4AB8-9E24-53B51F302FC9}" type="presParOf" srcId="{6AB18A89-8300-417E-9FA6-B88B503FD7C6}" destId="{FA3568FA-20B3-4665-89D5-D7774A0943AE}" srcOrd="0" destOrd="0" presId="urn:microsoft.com/office/officeart/2005/8/layout/process1"/>
    <dgm:cxn modelId="{E933B92F-FD7F-4730-8DB2-27658A5E6734}" type="presParOf" srcId="{0AD034B6-4061-4DA0-A249-9E7D0CE627F7}" destId="{0E81E440-52D9-470D-A4AC-58F68361F5C6}" srcOrd="2" destOrd="0" presId="urn:microsoft.com/office/officeart/2005/8/layout/process1"/>
    <dgm:cxn modelId="{BFEECED0-A352-45D7-A644-AA5901109676}" type="presParOf" srcId="{0AD034B6-4061-4DA0-A249-9E7D0CE627F7}" destId="{3219731B-6030-4D50-80A0-4A1BD3E448C9}" srcOrd="3" destOrd="0" presId="urn:microsoft.com/office/officeart/2005/8/layout/process1"/>
    <dgm:cxn modelId="{8414AC85-33D7-4278-8BA1-67AC60FB3846}" type="presParOf" srcId="{3219731B-6030-4D50-80A0-4A1BD3E448C9}" destId="{8FA28967-B532-4037-9C84-2841127A36B1}" srcOrd="0" destOrd="0" presId="urn:microsoft.com/office/officeart/2005/8/layout/process1"/>
    <dgm:cxn modelId="{AE1AAF5F-41B3-4A8C-903A-251C020D3AE3}" type="presParOf" srcId="{0AD034B6-4061-4DA0-A249-9E7D0CE627F7}" destId="{6D26F57B-8916-4C60-A4A8-98FCB79CCD3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04F58-869D-400D-9CF3-C715E52940F8}">
      <dsp:nvSpPr>
        <dsp:cNvPr id="0" name=""/>
        <dsp:cNvSpPr/>
      </dsp:nvSpPr>
      <dsp:spPr>
        <a:xfrm>
          <a:off x="6100" y="642881"/>
          <a:ext cx="1823269" cy="1093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Employment opportunities</a:t>
          </a:r>
        </a:p>
      </dsp:txBody>
      <dsp:txXfrm>
        <a:off x="38141" y="674922"/>
        <a:ext cx="1759187" cy="1029879"/>
      </dsp:txXfrm>
    </dsp:sp>
    <dsp:sp modelId="{6AB18A89-8300-417E-9FA6-B88B503FD7C6}">
      <dsp:nvSpPr>
        <dsp:cNvPr id="0" name=""/>
        <dsp:cNvSpPr/>
      </dsp:nvSpPr>
      <dsp:spPr>
        <a:xfrm>
          <a:off x="2011697" y="963777"/>
          <a:ext cx="386533" cy="452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900" kern="1200" dirty="0"/>
        </a:p>
      </dsp:txBody>
      <dsp:txXfrm>
        <a:off x="2011697" y="1054211"/>
        <a:ext cx="270573" cy="271302"/>
      </dsp:txXfrm>
    </dsp:sp>
    <dsp:sp modelId="{0E81E440-52D9-470D-A4AC-58F68361F5C6}">
      <dsp:nvSpPr>
        <dsp:cNvPr id="0" name=""/>
        <dsp:cNvSpPr/>
      </dsp:nvSpPr>
      <dsp:spPr>
        <a:xfrm>
          <a:off x="2558678" y="642881"/>
          <a:ext cx="1823269" cy="1093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Social &amp; community integration</a:t>
          </a:r>
        </a:p>
      </dsp:txBody>
      <dsp:txXfrm>
        <a:off x="2590719" y="674922"/>
        <a:ext cx="1759187" cy="1029879"/>
      </dsp:txXfrm>
    </dsp:sp>
    <dsp:sp modelId="{3219731B-6030-4D50-80A0-4A1BD3E448C9}">
      <dsp:nvSpPr>
        <dsp:cNvPr id="0" name=""/>
        <dsp:cNvSpPr/>
      </dsp:nvSpPr>
      <dsp:spPr>
        <a:xfrm>
          <a:off x="4564274" y="963777"/>
          <a:ext cx="386533" cy="452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900" kern="1200"/>
        </a:p>
      </dsp:txBody>
      <dsp:txXfrm>
        <a:off x="4564274" y="1054211"/>
        <a:ext cx="270573" cy="271302"/>
      </dsp:txXfrm>
    </dsp:sp>
    <dsp:sp modelId="{6D26F57B-8916-4C60-A4A8-98FCB79CCD36}">
      <dsp:nvSpPr>
        <dsp:cNvPr id="0" name=""/>
        <dsp:cNvSpPr/>
      </dsp:nvSpPr>
      <dsp:spPr>
        <a:xfrm>
          <a:off x="5111255" y="642881"/>
          <a:ext cx="1823269" cy="10939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Family &amp; settlement support</a:t>
          </a:r>
        </a:p>
      </dsp:txBody>
      <dsp:txXfrm>
        <a:off x="5143296" y="674922"/>
        <a:ext cx="1759187" cy="1029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6A73515-9783-EC45-AE64-ED62CB06F90B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4B0E786-1DB5-9C4C-A889-F7072D8FB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9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52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Gap 57 vs 46 (11%) This slide may be removed.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01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What can be done to improve retention?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76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Employment opportunities generate social and community support which is necessary for family and settlement support. All together are necessary for retention of newcomers.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486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Over the past </a:t>
            </a:r>
            <a:r>
              <a:rPr lang="en-CA" b="0" dirty="0"/>
              <a:t>25 years, Canada has made good but slow progress </a:t>
            </a:r>
            <a:r>
              <a:rPr lang="en-CA" dirty="0"/>
              <a:t>in immigrant credential recognition. The system is more structured, faster, and better coordinated than in the early 2000s—but major barriers still remain, especially in regulated professions.</a:t>
            </a:r>
          </a:p>
          <a:p>
            <a:r>
              <a:rPr lang="en-CA" dirty="0"/>
              <a:t>Here’s a clear summary</a:t>
            </a:r>
          </a:p>
          <a:p>
            <a:endParaRPr lang="en-CA" dirty="0"/>
          </a:p>
          <a:p>
            <a:r>
              <a:rPr lang="en-CA" dirty="0"/>
              <a:t>Bridging programs in health care and engineering sectors in Atlantic provinces (IEN, UNB, Dal, MUN; IEP – ISANS, NBMC, 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3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8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63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95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B0733-F962-4BE7-546A-B273B3B61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F50BD9-3B90-A1B1-ECF5-5C499EF8F2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183391-8604-4F80-136D-38292DA78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EFDE-B298-7639-9F7F-0DE40DC47D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67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What could cause the gap?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41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Gap in 2025: About 9 percent (41 vs. 32)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26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Gap in 2025, about 43 percent (77 vs 34)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02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Gap of 31 % (69 vs 38) What could cause the gap?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B0E786-1DB5-9C4C-A889-F7072D8FB9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39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14CC-179D-AF1C-6B29-F2BDF8F03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BF68D-4C10-7C38-3F3B-F295C7318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FD382-5DE2-89E8-CE38-32E1DE48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7AAE5-D108-D3E9-FD96-9FDD723F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2C627-6A29-B7F3-68F0-A623D110D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purple curved line on a black background&#10;&#10;AI-generated content may be incorrect.">
            <a:extLst>
              <a:ext uri="{FF2B5EF4-FFF2-40B4-BE49-F238E27FC236}">
                <a16:creationId xmlns:a16="http://schemas.microsoft.com/office/drawing/2014/main" id="{80195C6A-AEE9-59C0-A600-560B9D6701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012" r="67079" b="70141"/>
          <a:stretch/>
        </p:blipFill>
        <p:spPr>
          <a:xfrm>
            <a:off x="0" y="5510802"/>
            <a:ext cx="6096000" cy="1347198"/>
          </a:xfrm>
          <a:prstGeom prst="rect">
            <a:avLst/>
          </a:prstGeom>
        </p:spPr>
      </p:pic>
      <p:pic>
        <p:nvPicPr>
          <p:cNvPr id="11" name="Picture 10" descr="A black and white logo&#10;&#10;AI-generated content may be incorrect.">
            <a:extLst>
              <a:ext uri="{FF2B5EF4-FFF2-40B4-BE49-F238E27FC236}">
                <a16:creationId xmlns:a16="http://schemas.microsoft.com/office/drawing/2014/main" id="{F658469D-9DB3-75D7-C2E9-7EFF59DD64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457" y="5875293"/>
            <a:ext cx="1719272" cy="60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76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49D9E-1F58-F4AE-E468-E1A89DDFD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F61DB-E902-022A-6138-8E879EE32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0D8A0-DDC1-F43C-DDBC-8FCBCC72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CA75C-DC73-1ADE-4098-85442FCFA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E8BD-CF38-F557-3FD9-A0C3B35D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1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6B1D45-E0E3-57EC-AE88-AEFE2E2CB6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17229-CB33-B3B1-EB67-A6DA7A68C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F488D-0B18-E004-67DC-F96FD270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EC08E-6803-E18A-0A46-EB06E8C0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4CC7C-E652-0FD7-210F-215AD2FE8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7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AE9B-3CED-2FB9-13B9-EDAE3C7EA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D3BE6-BE31-F939-B27B-64751EBA8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05612-7C4D-5F3D-759F-E39F5F00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4DA59-DE44-0851-B2D8-0F3A3E52F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31970-4563-DFC5-87CC-545B8779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2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959C9-7F1F-D168-4B3E-25E8E9FEB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AEE56-2020-15A6-7347-2DFE5D66B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7EB01-BF9D-5B37-114C-21E3784D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0E43C-5503-939A-DA8C-A92BC107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30195-29D7-E2E5-D05E-B7AB127D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4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78720-9430-4C4B-7C80-7EE339CC3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59CAD-7A2A-F884-C236-827333324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25616-121A-98E2-4268-E3D2E5990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474D6-ABE2-8B37-C162-D83DA645F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4EDCA-2157-2578-70AD-69178E59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7B6A1-AEB8-04DB-7FB9-1392126F1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5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D0028-DB76-25D6-0E4E-CCD7F4341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3F0FE-CF4E-2CE9-11C0-06F1D7F44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7EEE27-6AFC-70C3-FFD0-F0B8519E5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82322-0F95-A0E8-975E-08CD10A72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5353D4-0E2A-7820-4357-D4F52AA32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3E887E-EE58-DE9A-8D48-4D54CF27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50DC31-6FD7-A4BA-7194-4A7BD07C1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F240E-A492-BE9B-4A97-591D7E48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CFD4D0-CA07-F2EE-4726-5E2FEE5D0A73}"/>
              </a:ext>
            </a:extLst>
          </p:cNvPr>
          <p:cNvSpPr/>
          <p:nvPr userDrawn="1"/>
        </p:nvSpPr>
        <p:spPr>
          <a:xfrm>
            <a:off x="0" y="-1"/>
            <a:ext cx="12192000" cy="1266631"/>
          </a:xfrm>
          <a:prstGeom prst="rect">
            <a:avLst/>
          </a:prstGeom>
          <a:solidFill>
            <a:srgbClr val="63004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0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7E2CF-911E-633F-D3E1-A6C1C99BF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638723-DCD6-2D61-4F87-CEB903C3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788BB1-5F17-C83C-62F2-6CECCAB6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AB0504-0345-659C-F7AE-D491599D3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8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A63B78-E557-2E46-678A-EA2302EDE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50D5EB-791E-F291-805A-F742C357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A6E21-CA6B-E3F2-7B8A-3334B8D7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24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FAC69-84B8-B057-ABFB-7B49EB946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43481-2200-4F5E-C728-403D4FD4D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1D7E08-65ED-3225-74AA-5C460D479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144DD-0722-CA8B-2EA9-AB3EDCEF1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4444B-7E8C-386B-79C7-380C405F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EE2C3-2BD0-1AA2-0CD6-B970343A2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A599B-3996-304A-F1C8-F3A3D3430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6F5FCB-4942-F720-7ECE-20052C161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8E44C-6EBA-14AC-7404-C95E61A61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79365-9743-5CA3-58EE-2FAD19038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4F22E-7A60-938B-85BB-F5B978D4A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86A08-E2EE-0F7E-3805-C5129243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9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3CE051-AB31-D0C2-F782-FA59674D3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7DEDC-FB5A-5863-300C-E9BC2AD0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45DFA-E6D3-2A37-40AE-0F978AA35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21A1-061E-3F47-9CE7-102A1BC2DA79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29486-C782-6B65-BFA7-833D51733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27CE8-C8E2-8313-28B4-CBAB4AE2D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BB6B6B-5438-3845-94FB-777995985B8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5159F9-EEF6-1D51-1BE2-6BFAC3BFF203}"/>
              </a:ext>
            </a:extLst>
          </p:cNvPr>
          <p:cNvSpPr/>
          <p:nvPr userDrawn="1"/>
        </p:nvSpPr>
        <p:spPr>
          <a:xfrm>
            <a:off x="0" y="-1"/>
            <a:ext cx="12192000" cy="1266631"/>
          </a:xfrm>
          <a:prstGeom prst="rect">
            <a:avLst/>
          </a:prstGeom>
          <a:solidFill>
            <a:srgbClr val="63004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0" lang="en-CA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aleway ExtraBold" pitchFamily="2" charset="77"/>
                <a:ea typeface="+mn-ea"/>
                <a:cs typeface="+mn-cs"/>
              </a:rPr>
              <a:t>     ARGEIAD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6E8FFFA-B01B-5FD9-B3E2-BB8DB9A5AC1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t="48055" r="31768"/>
          <a:stretch/>
        </p:blipFill>
        <p:spPr>
          <a:xfrm>
            <a:off x="6888678" y="-1"/>
            <a:ext cx="5303322" cy="953470"/>
          </a:xfrm>
          <a:prstGeom prst="rect">
            <a:avLst/>
          </a:prstGeom>
        </p:spPr>
      </p:pic>
      <p:pic>
        <p:nvPicPr>
          <p:cNvPr id="9" name="Picture 8" descr="A purple curved line on a black background&#10;&#10;AI-generated content may be incorrect.">
            <a:extLst>
              <a:ext uri="{FF2B5EF4-FFF2-40B4-BE49-F238E27FC236}">
                <a16:creationId xmlns:a16="http://schemas.microsoft.com/office/drawing/2014/main" id="{6D181159-E2CD-B394-D637-B864995D8F6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l="1012" r="67079" b="70141"/>
          <a:stretch/>
        </p:blipFill>
        <p:spPr>
          <a:xfrm>
            <a:off x="0" y="5510802"/>
            <a:ext cx="6096000" cy="1347198"/>
          </a:xfrm>
          <a:prstGeom prst="rect">
            <a:avLst/>
          </a:prstGeom>
        </p:spPr>
      </p:pic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C4DFB55-4A88-B62A-5A0B-3EB8C073C5BB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29457" y="5875293"/>
            <a:ext cx="1719272" cy="60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47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8DA10-902D-F68C-7E2B-91621557A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urple curved line on a black background&#10;&#10;AI-generated content may be incorrect.">
            <a:extLst>
              <a:ext uri="{FF2B5EF4-FFF2-40B4-BE49-F238E27FC236}">
                <a16:creationId xmlns:a16="http://schemas.microsoft.com/office/drawing/2014/main" id="{54537A8E-92C9-5FCE-8C22-6A61B652CA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12" r="67079" b="70141"/>
          <a:stretch/>
        </p:blipFill>
        <p:spPr>
          <a:xfrm>
            <a:off x="47006" y="5875293"/>
            <a:ext cx="12192000" cy="982707"/>
          </a:xfrm>
          <a:prstGeom prst="rect">
            <a:avLst/>
          </a:prstGeom>
        </p:spPr>
      </p:pic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D09C8285-9991-6E07-24E5-0BC9B3618A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457" y="6005945"/>
            <a:ext cx="1719272" cy="64766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075B149-5E7B-DF80-B939-E93F682B036D}"/>
              </a:ext>
            </a:extLst>
          </p:cNvPr>
          <p:cNvSpPr/>
          <p:nvPr/>
        </p:nvSpPr>
        <p:spPr>
          <a:xfrm>
            <a:off x="0" y="-1"/>
            <a:ext cx="12192000" cy="1266631"/>
          </a:xfrm>
          <a:prstGeom prst="rect">
            <a:avLst/>
          </a:prstGeom>
          <a:solidFill>
            <a:srgbClr val="63004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F4B252-0450-DD4E-ECF3-B9B5FF8AFD0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8055" r="31768"/>
          <a:stretch/>
        </p:blipFill>
        <p:spPr>
          <a:xfrm>
            <a:off x="6888678" y="-1"/>
            <a:ext cx="5303322" cy="95347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C2EDD45-C7BC-6A2D-8D5C-12CC813540F6}"/>
              </a:ext>
            </a:extLst>
          </p:cNvPr>
          <p:cNvSpPr txBox="1"/>
          <p:nvPr/>
        </p:nvSpPr>
        <p:spPr>
          <a:xfrm>
            <a:off x="436099" y="253002"/>
            <a:ext cx="2972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buNone/>
            </a:pPr>
            <a:r>
              <a:rPr lang="en-CA" sz="4800" b="1" dirty="0">
                <a:solidFill>
                  <a:srgbClr val="FFFFFF"/>
                </a:solidFill>
                <a:effectLst/>
                <a:latin typeface="Raleway ExtraBold" pitchFamily="2" charset="77"/>
              </a:rPr>
              <a:t>ARGEIAD</a:t>
            </a:r>
            <a:endParaRPr lang="en-CA" sz="4800" b="1" dirty="0">
              <a:effectLst/>
              <a:latin typeface="Raleway ExtraBold" pitchFamily="2" charset="77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CEEB9B1-33F7-A3D2-CB9E-D1B5EAA1DCB3}"/>
              </a:ext>
            </a:extLst>
          </p:cNvPr>
          <p:cNvSpPr/>
          <p:nvPr/>
        </p:nvSpPr>
        <p:spPr>
          <a:xfrm>
            <a:off x="47006" y="1306099"/>
            <a:ext cx="11752118" cy="4739315"/>
          </a:xfrm>
          <a:prstGeom prst="ellipse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630041"/>
                </a:solidFill>
              </a:rPr>
              <a:t>Economic integration and retention of immigrants in Canada </a:t>
            </a:r>
            <a:endParaRPr lang="en-CA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63004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FF793-E3D9-E0E4-55C1-A631B32CB178}"/>
              </a:ext>
            </a:extLst>
          </p:cNvPr>
          <p:cNvSpPr txBox="1"/>
          <p:nvPr/>
        </p:nvSpPr>
        <p:spPr>
          <a:xfrm>
            <a:off x="5452258" y="5434709"/>
            <a:ext cx="6352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C00000"/>
                </a:solidFill>
              </a:rPr>
              <a:t>Prepared </a:t>
            </a:r>
            <a:r>
              <a:rPr lang="en-CA">
                <a:solidFill>
                  <a:srgbClr val="C00000"/>
                </a:solidFill>
              </a:rPr>
              <a:t>for workshop G9: 28</a:t>
            </a:r>
            <a:r>
              <a:rPr lang="en-CA" baseline="30000">
                <a:solidFill>
                  <a:srgbClr val="C00000"/>
                </a:solidFill>
              </a:rPr>
              <a:t>th</a:t>
            </a:r>
            <a:r>
              <a:rPr lang="en-CA">
                <a:solidFill>
                  <a:srgbClr val="C00000"/>
                </a:solidFill>
              </a:rPr>
              <a:t> </a:t>
            </a:r>
            <a:r>
              <a:rPr lang="en-CA" dirty="0">
                <a:solidFill>
                  <a:srgbClr val="C00000"/>
                </a:solidFill>
              </a:rPr>
              <a:t>National Metropolis Conference, Halifax, 2026</a:t>
            </a:r>
          </a:p>
        </p:txBody>
      </p:sp>
    </p:spTree>
    <p:extLst>
      <p:ext uri="{BB962C8B-B14F-4D97-AF65-F5344CB8AC3E}">
        <p14:creationId xmlns:p14="http://schemas.microsoft.com/office/powerpoint/2010/main" val="105399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D20E8-76E0-1CFF-2F86-AF8072EBB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7614"/>
            <a:ext cx="10515600" cy="404450"/>
          </a:xfrm>
        </p:spPr>
        <p:txBody>
          <a:bodyPr>
            <a:normAutofit fontScale="90000"/>
          </a:bodyPr>
          <a:lstStyle/>
          <a:p>
            <a:pPr algn="ctr"/>
            <a:r>
              <a:rPr lang="en-CA" sz="2800" dirty="0"/>
              <a:t>Retention rates in Atlantic Canada (%)</a:t>
            </a:r>
            <a:br>
              <a:rPr lang="en-CA" sz="2800" dirty="0"/>
            </a:br>
            <a:r>
              <a:rPr lang="en-CA" sz="2800" dirty="0"/>
              <a:t>2013 Entry Cohort</a:t>
            </a:r>
            <a:br>
              <a:rPr lang="en-CA" sz="2800" dirty="0"/>
            </a:br>
            <a:r>
              <a:rPr lang="en-CA" sz="2800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F7B134-56F4-BFAF-6E35-5178851868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656226"/>
              </p:ext>
            </p:extLst>
          </p:nvPr>
        </p:nvGraphicFramePr>
        <p:xfrm>
          <a:off x="2996588" y="2112064"/>
          <a:ext cx="8357212" cy="4029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01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0877-94D6-3A83-A9BB-6E7B71F89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35" y="1312576"/>
            <a:ext cx="10515600" cy="1325563"/>
          </a:xfrm>
        </p:spPr>
        <p:txBody>
          <a:bodyPr>
            <a:normAutofit/>
          </a:bodyPr>
          <a:lstStyle/>
          <a:p>
            <a:r>
              <a:rPr lang="en-CA" sz="2800" b="1" dirty="0"/>
              <a:t>Retention rates by Class, Atlantic Canada (2013 entry)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60538DD-5A78-5779-F226-6C3C2AB977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780090"/>
              </p:ext>
            </p:extLst>
          </p:nvPr>
        </p:nvGraphicFramePr>
        <p:xfrm>
          <a:off x="3602517" y="2560236"/>
          <a:ext cx="7839418" cy="3319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2412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19E1A4-D058-F249-8068-CBB00F9BB7C0}"/>
              </a:ext>
            </a:extLst>
          </p:cNvPr>
          <p:cNvSpPr txBox="1"/>
          <p:nvPr/>
        </p:nvSpPr>
        <p:spPr>
          <a:xfrm>
            <a:off x="431493" y="2104222"/>
            <a:ext cx="422451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/>
              <a:t>Key strategies</a:t>
            </a:r>
            <a:r>
              <a:rPr lang="en-CA" sz="2000" dirty="0"/>
              <a:t>:</a:t>
            </a:r>
          </a:p>
          <a:p>
            <a:endParaRPr lang="en-CA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Skill recognition, bridging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Mentorship, inclusive workplaces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AIP, PNP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Cultural associations, mentorship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/>
              <a:t>Language training, family services</a:t>
            </a:r>
          </a:p>
          <a:p>
            <a:endParaRPr lang="en-C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EFB66F-6E76-A019-27A2-576E882AE015}"/>
              </a:ext>
            </a:extLst>
          </p:cNvPr>
          <p:cNvSpPr txBox="1"/>
          <p:nvPr/>
        </p:nvSpPr>
        <p:spPr>
          <a:xfrm>
            <a:off x="605928" y="1421176"/>
            <a:ext cx="11281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/>
              <a:t>Immigrant retention in smaller regions: Strategies and determinants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571E253-A21A-CAC7-322C-296B3121E4D2}"/>
              </a:ext>
            </a:extLst>
          </p:cNvPr>
          <p:cNvGrpSpPr/>
          <p:nvPr/>
        </p:nvGrpSpPr>
        <p:grpSpPr>
          <a:xfrm>
            <a:off x="4946574" y="2287233"/>
            <a:ext cx="6940626" cy="3388852"/>
            <a:chOff x="4946574" y="2239137"/>
            <a:chExt cx="6940626" cy="3388852"/>
          </a:xfrm>
        </p:grpSpPr>
        <p:graphicFrame>
          <p:nvGraphicFramePr>
            <p:cNvPr id="2" name="Diagram 1">
              <a:extLst>
                <a:ext uri="{FF2B5EF4-FFF2-40B4-BE49-F238E27FC236}">
                  <a16:creationId xmlns:a16="http://schemas.microsoft.com/office/drawing/2014/main" id="{8452E361-BA1C-277F-3D1D-2A4F0B581B6B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13606343"/>
                </p:ext>
              </p:extLst>
            </p:nvPr>
          </p:nvGraphicFramePr>
          <p:xfrm>
            <a:off x="4946574" y="2239137"/>
            <a:ext cx="6940626" cy="237972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2A69E66-B0E1-B76D-D3F7-DF1DDE34AEA6}"/>
                </a:ext>
              </a:extLst>
            </p:cNvPr>
            <p:cNvGrpSpPr/>
            <p:nvPr/>
          </p:nvGrpSpPr>
          <p:grpSpPr>
            <a:xfrm>
              <a:off x="6640416" y="4889777"/>
              <a:ext cx="3552941" cy="738212"/>
              <a:chOff x="6874523" y="4867663"/>
              <a:chExt cx="3552941" cy="738212"/>
            </a:xfrm>
          </p:grpSpPr>
          <p:sp>
            <p:nvSpPr>
              <p:cNvPr id="5" name="Rectangle: Rounded Corners 4">
                <a:extLst>
                  <a:ext uri="{FF2B5EF4-FFF2-40B4-BE49-F238E27FC236}">
                    <a16:creationId xmlns:a16="http://schemas.microsoft.com/office/drawing/2014/main" id="{078A2E6B-802A-4737-79E6-4CF406570CE6}"/>
                  </a:ext>
                </a:extLst>
              </p:cNvPr>
              <p:cNvSpPr/>
              <p:nvPr/>
            </p:nvSpPr>
            <p:spPr>
              <a:xfrm>
                <a:off x="6874523" y="4867663"/>
                <a:ext cx="3552941" cy="73821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E163001-411C-F4B8-6333-3CF0209E292D}"/>
                  </a:ext>
                </a:extLst>
              </p:cNvPr>
              <p:cNvSpPr txBox="1"/>
              <p:nvPr/>
            </p:nvSpPr>
            <p:spPr>
              <a:xfrm>
                <a:off x="7440057" y="5036714"/>
                <a:ext cx="242187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sz="2000" dirty="0">
                    <a:solidFill>
                      <a:schemeClr val="bg1"/>
                    </a:solidFill>
                  </a:rPr>
                  <a:t>Immigrant retention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DBF7A44-042B-3599-2F8F-54D5A4869388}"/>
                </a:ext>
              </a:extLst>
            </p:cNvPr>
            <p:cNvGrpSpPr/>
            <p:nvPr/>
          </p:nvGrpSpPr>
          <p:grpSpPr>
            <a:xfrm rot="2626741">
              <a:off x="6045189" y="4202529"/>
              <a:ext cx="752099" cy="452170"/>
              <a:chOff x="4564274" y="963777"/>
              <a:chExt cx="386533" cy="452170"/>
            </a:xfrm>
          </p:grpSpPr>
          <p:sp>
            <p:nvSpPr>
              <p:cNvPr id="10" name="Arrow: Right 9">
                <a:extLst>
                  <a:ext uri="{FF2B5EF4-FFF2-40B4-BE49-F238E27FC236}">
                    <a16:creationId xmlns:a16="http://schemas.microsoft.com/office/drawing/2014/main" id="{FC8FFADC-37EE-0619-EFC7-1C88656D7044}"/>
                  </a:ext>
                </a:extLst>
              </p:cNvPr>
              <p:cNvSpPr/>
              <p:nvPr/>
            </p:nvSpPr>
            <p:spPr>
              <a:xfrm>
                <a:off x="4564274" y="963777"/>
                <a:ext cx="386533" cy="452170"/>
              </a:xfrm>
              <a:prstGeom prst="rightArrow">
                <a:avLst>
                  <a:gd name="adj1" fmla="val 60000"/>
                  <a:gd name="adj2" fmla="val 50000"/>
                </a:avLst>
              </a:prstGeom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Arrow: Right 4">
                <a:extLst>
                  <a:ext uri="{FF2B5EF4-FFF2-40B4-BE49-F238E27FC236}">
                    <a16:creationId xmlns:a16="http://schemas.microsoft.com/office/drawing/2014/main" id="{F5D240B3-A727-29BE-DBEC-1FEE023F6BCB}"/>
                  </a:ext>
                </a:extLst>
              </p:cNvPr>
              <p:cNvSpPr txBox="1"/>
              <p:nvPr/>
            </p:nvSpPr>
            <p:spPr>
              <a:xfrm>
                <a:off x="4564274" y="1054211"/>
                <a:ext cx="270573" cy="271302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8445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CA" sz="1900" kern="1200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219379B-95EE-6121-430E-7B79610BECA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5400000">
              <a:off x="10325899" y="4070491"/>
              <a:ext cx="640135" cy="634039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807B985C-1FD3-5666-3CB6-1237BFB736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 rot="18813165">
              <a:off x="8059426" y="3990614"/>
              <a:ext cx="720585" cy="7205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721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6260"/>
            <a:ext cx="10927814" cy="528810"/>
          </a:xfrm>
        </p:spPr>
        <p:txBody>
          <a:bodyPr>
            <a:noAutofit/>
          </a:bodyPr>
          <a:lstStyle/>
          <a:p>
            <a:r>
              <a:rPr sz="2800" dirty="0"/>
              <a:t>Canada: Immigrant Credential Recognition — Key Milestones (2000–2025)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9474" y="2005069"/>
            <a:ext cx="9084325" cy="4087259"/>
          </a:xfrm>
        </p:spPr>
        <p:txBody>
          <a:bodyPr>
            <a:normAutofit fontScale="55000" lnSpcReduction="20000"/>
          </a:bodyPr>
          <a:lstStyle/>
          <a:p>
            <a:endParaRPr dirty="0"/>
          </a:p>
          <a:p>
            <a:r>
              <a:rPr sz="3200" dirty="0"/>
              <a:t>2000–2005 — Skill underutilization recognized; federal FCR Program launched (2005)</a:t>
            </a:r>
          </a:p>
          <a:p>
            <a:r>
              <a:rPr sz="3200" dirty="0"/>
              <a:t>2011–2014 — Expansion of bridging programs and sector-specific pathways</a:t>
            </a:r>
          </a:p>
          <a:p>
            <a:r>
              <a:rPr sz="3200" dirty="0"/>
              <a:t>2015 — Express Entry: Credential assessment integrated into immigration selection</a:t>
            </a:r>
          </a:p>
          <a:p>
            <a:r>
              <a:rPr sz="3200" dirty="0"/>
              <a:t>2016–2019 — Pre-arrival services </a:t>
            </a:r>
            <a:r>
              <a:rPr lang="en-CA" sz="3200" dirty="0"/>
              <a:t>enhanced</a:t>
            </a:r>
            <a:r>
              <a:rPr sz="3200" dirty="0"/>
              <a:t>; digital process improvements</a:t>
            </a:r>
          </a:p>
          <a:p>
            <a:r>
              <a:rPr sz="3200" dirty="0"/>
              <a:t>2020–2021 — Pandemic: Disruptions followed by shift to online assessment and training</a:t>
            </a:r>
          </a:p>
          <a:p>
            <a:r>
              <a:rPr sz="3200" dirty="0"/>
              <a:t>2022 — Labour Shortage Response: Federal funding to accelerate recognition, especially healthcare</a:t>
            </a:r>
          </a:p>
          <a:p>
            <a:r>
              <a:rPr sz="3200" dirty="0"/>
              <a:t>2023 — Federal FCR Act: Stronger federal role; outcome-based funding</a:t>
            </a:r>
          </a:p>
          <a:p>
            <a:r>
              <a:rPr sz="3200" dirty="0"/>
              <a:t>2023–2025 — </a:t>
            </a:r>
            <a:r>
              <a:rPr lang="en-CA" sz="3200" dirty="0"/>
              <a:t>Employment driven programs such as AIP</a:t>
            </a:r>
            <a:r>
              <a:rPr sz="3200" dirty="0"/>
              <a:t>: </a:t>
            </a:r>
            <a:r>
              <a:rPr lang="en-CA" sz="3200" dirty="0"/>
              <a:t>strong focus on retention and faster workforce retention in Atlantic Canada (provided pathway for international students towards PR status) </a:t>
            </a:r>
            <a:endParaRPr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CDB5B-BCBE-D2A0-0566-FC85ABCEB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E15FA-715C-CD89-1BEA-74FB39BF4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Purpose:</a:t>
            </a:r>
          </a:p>
          <a:p>
            <a:pPr lvl="1"/>
            <a:r>
              <a:rPr lang="en-CA" dirty="0"/>
              <a:t>Analyze some trends in:</a:t>
            </a:r>
          </a:p>
          <a:p>
            <a:pPr lvl="2"/>
            <a:r>
              <a:rPr lang="en-CA" dirty="0"/>
              <a:t> Immigration over  the past twenty-five years</a:t>
            </a:r>
          </a:p>
          <a:p>
            <a:pPr lvl="2"/>
            <a:r>
              <a:rPr lang="en-CA" dirty="0"/>
              <a:t>Job-skill matching of immigrants and non-immigrants</a:t>
            </a:r>
          </a:p>
          <a:p>
            <a:pPr lvl="2"/>
            <a:r>
              <a:rPr lang="en-CA" dirty="0"/>
              <a:t>Retention of immigrants</a:t>
            </a:r>
          </a:p>
          <a:p>
            <a:pPr lvl="2"/>
            <a:r>
              <a:rPr lang="en-CA" dirty="0"/>
              <a:t>Some retention strategies</a:t>
            </a:r>
          </a:p>
          <a:p>
            <a:pPr lvl="2"/>
            <a:endParaRPr lang="en-CA" dirty="0"/>
          </a:p>
          <a:p>
            <a:pPr lvl="2"/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9014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2FF96-016D-F6D8-132A-6CC1F3D35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5347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>
                <a:cs typeface="Arial" panose="020B0604020202020204" pitchFamily="34" charset="0"/>
              </a:rPr>
              <a:t>Immigration and population growth, Canada</a:t>
            </a:r>
            <a:br>
              <a:rPr lang="en-US" sz="3200" b="1" dirty="0">
                <a:cs typeface="Arial" panose="020B0604020202020204" pitchFamily="34" charset="0"/>
              </a:rPr>
            </a:br>
            <a:endParaRPr lang="en-US" sz="3200" b="1" dirty="0"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B3E071-D379-4DB0-E415-4F213FF5E8C2}"/>
              </a:ext>
            </a:extLst>
          </p:cNvPr>
          <p:cNvSpPr/>
          <p:nvPr/>
        </p:nvSpPr>
        <p:spPr>
          <a:xfrm>
            <a:off x="0" y="-1"/>
            <a:ext cx="12192000" cy="1266631"/>
          </a:xfrm>
          <a:prstGeom prst="rect">
            <a:avLst/>
          </a:prstGeom>
          <a:solidFill>
            <a:srgbClr val="63004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FE241B-CC7F-16E9-B08A-FDB0538A1354}"/>
              </a:ext>
            </a:extLst>
          </p:cNvPr>
          <p:cNvSpPr txBox="1"/>
          <p:nvPr/>
        </p:nvSpPr>
        <p:spPr>
          <a:xfrm>
            <a:off x="436099" y="253002"/>
            <a:ext cx="2972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buNone/>
            </a:pPr>
            <a:r>
              <a:rPr lang="en-CA" sz="4800" b="1" dirty="0">
                <a:solidFill>
                  <a:srgbClr val="FFFFFF"/>
                </a:solidFill>
                <a:effectLst/>
                <a:latin typeface="Raleway ExtraBold" pitchFamily="2" charset="77"/>
              </a:rPr>
              <a:t>ARGEIAD</a:t>
            </a:r>
            <a:endParaRPr lang="en-CA" sz="4800" b="1" dirty="0">
              <a:effectLst/>
              <a:latin typeface="Raleway ExtraBold" pitchFamily="2" charset="77"/>
            </a:endParaRPr>
          </a:p>
        </p:txBody>
      </p:sp>
      <p:pic>
        <p:nvPicPr>
          <p:cNvPr id="16" name="Picture 15" descr="A purple curved line on a black background&#10;&#10;AI-generated content may be incorrect.">
            <a:extLst>
              <a:ext uri="{FF2B5EF4-FFF2-40B4-BE49-F238E27FC236}">
                <a16:creationId xmlns:a16="http://schemas.microsoft.com/office/drawing/2014/main" id="{E5FA5FFF-55C1-A23C-6759-BD66285BDC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12" r="67079" b="70141"/>
          <a:stretch/>
        </p:blipFill>
        <p:spPr>
          <a:xfrm>
            <a:off x="0" y="5510802"/>
            <a:ext cx="6096000" cy="1347198"/>
          </a:xfrm>
          <a:prstGeom prst="rect">
            <a:avLst/>
          </a:prstGeom>
        </p:spPr>
      </p:pic>
      <p:pic>
        <p:nvPicPr>
          <p:cNvPr id="18" name="Picture 17" descr="A black and white logo&#10;&#10;AI-generated content may be incorrect.">
            <a:extLst>
              <a:ext uri="{FF2B5EF4-FFF2-40B4-BE49-F238E27FC236}">
                <a16:creationId xmlns:a16="http://schemas.microsoft.com/office/drawing/2014/main" id="{82B74A91-CA19-BDF1-1CFF-348CC1BC42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457" y="5875293"/>
            <a:ext cx="1719272" cy="6048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A4E388-2564-ADE3-699F-EFF38DF56D4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48055" r="31768"/>
          <a:stretch/>
        </p:blipFill>
        <p:spPr>
          <a:xfrm>
            <a:off x="6888678" y="-1"/>
            <a:ext cx="5303322" cy="953470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8BE4A02-492B-25A9-C027-A11EEBE8B0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756574"/>
              </p:ext>
            </p:extLst>
          </p:nvPr>
        </p:nvGraphicFramePr>
        <p:xfrm>
          <a:off x="3040655" y="2057399"/>
          <a:ext cx="6610121" cy="367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20891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B0B68-4E67-B4F4-A23F-19115BED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590" y="1062356"/>
            <a:ext cx="10515600" cy="796410"/>
          </a:xfrm>
        </p:spPr>
        <p:txBody>
          <a:bodyPr/>
          <a:lstStyle/>
          <a:p>
            <a:r>
              <a:rPr lang="en-CA" b="1" dirty="0"/>
              <a:t>Immigration overview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A199C7-8970-79DA-0389-AD38584805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123133"/>
              </p:ext>
            </p:extLst>
          </p:nvPr>
        </p:nvGraphicFramePr>
        <p:xfrm>
          <a:off x="2113624" y="1722476"/>
          <a:ext cx="9382002" cy="4243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435">
                  <a:extLst>
                    <a:ext uri="{9D8B030D-6E8A-4147-A177-3AD203B41FA5}">
                      <a16:colId xmlns:a16="http://schemas.microsoft.com/office/drawing/2014/main" val="1588560923"/>
                    </a:ext>
                  </a:extLst>
                </a:gridCol>
                <a:gridCol w="2032178">
                  <a:extLst>
                    <a:ext uri="{9D8B030D-6E8A-4147-A177-3AD203B41FA5}">
                      <a16:colId xmlns:a16="http://schemas.microsoft.com/office/drawing/2014/main" val="2711297853"/>
                    </a:ext>
                  </a:extLst>
                </a:gridCol>
                <a:gridCol w="2153285">
                  <a:extLst>
                    <a:ext uri="{9D8B030D-6E8A-4147-A177-3AD203B41FA5}">
                      <a16:colId xmlns:a16="http://schemas.microsoft.com/office/drawing/2014/main" val="3306100084"/>
                    </a:ext>
                  </a:extLst>
                </a:gridCol>
                <a:gridCol w="1573848">
                  <a:extLst>
                    <a:ext uri="{9D8B030D-6E8A-4147-A177-3AD203B41FA5}">
                      <a16:colId xmlns:a16="http://schemas.microsoft.com/office/drawing/2014/main" val="1857694632"/>
                    </a:ext>
                  </a:extLst>
                </a:gridCol>
                <a:gridCol w="2667256">
                  <a:extLst>
                    <a:ext uri="{9D8B030D-6E8A-4147-A177-3AD203B41FA5}">
                      <a16:colId xmlns:a16="http://schemas.microsoft.com/office/drawing/2014/main" val="2315464804"/>
                    </a:ext>
                  </a:extLst>
                </a:gridCol>
              </a:tblGrid>
              <a:tr h="17551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Population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Non-Immigrants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Immigrants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Immigrants in total population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81423760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2001</a:t>
                      </a:r>
                      <a:endParaRPr lang="en-CA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30.01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24.12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18.16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0728104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2006</a:t>
                      </a:r>
                      <a:endParaRPr lang="en-CA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31.61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24.18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19.58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9250642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CA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33.48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25.53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20.25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6416261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CA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35.15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26.64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21.45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04444796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CA" sz="2000" kern="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36.99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27.53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22.60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19036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71833C2-39B8-488E-A58F-7CFE1EE63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20200" y="-418917"/>
            <a:ext cx="20650520" cy="285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2: Immigrant Status of Population in Atlantic Canada, 2001-2021.</a:t>
            </a:r>
            <a:endParaRPr kumimoji="0" lang="en-CA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01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ACD05-6697-4FF8-6410-08A33643D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21E0-0312-168D-EEA1-10F57F7EC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590" y="1062356"/>
            <a:ext cx="10515600" cy="796410"/>
          </a:xfrm>
        </p:spPr>
        <p:txBody>
          <a:bodyPr>
            <a:normAutofit/>
          </a:bodyPr>
          <a:lstStyle/>
          <a:p>
            <a:r>
              <a:rPr lang="en-CA" sz="3200" b="1" dirty="0"/>
              <a:t>Immigration overview Labour force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A77771-DF93-7D9B-DD3A-39EB92E1C0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081822"/>
              </p:ext>
            </p:extLst>
          </p:nvPr>
        </p:nvGraphicFramePr>
        <p:xfrm>
          <a:off x="2113624" y="1722476"/>
          <a:ext cx="9382002" cy="3738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5435">
                  <a:extLst>
                    <a:ext uri="{9D8B030D-6E8A-4147-A177-3AD203B41FA5}">
                      <a16:colId xmlns:a16="http://schemas.microsoft.com/office/drawing/2014/main" val="1588560923"/>
                    </a:ext>
                  </a:extLst>
                </a:gridCol>
                <a:gridCol w="2032178">
                  <a:extLst>
                    <a:ext uri="{9D8B030D-6E8A-4147-A177-3AD203B41FA5}">
                      <a16:colId xmlns:a16="http://schemas.microsoft.com/office/drawing/2014/main" val="2711297853"/>
                    </a:ext>
                  </a:extLst>
                </a:gridCol>
                <a:gridCol w="2153285">
                  <a:extLst>
                    <a:ext uri="{9D8B030D-6E8A-4147-A177-3AD203B41FA5}">
                      <a16:colId xmlns:a16="http://schemas.microsoft.com/office/drawing/2014/main" val="3306100084"/>
                    </a:ext>
                  </a:extLst>
                </a:gridCol>
                <a:gridCol w="1573848">
                  <a:extLst>
                    <a:ext uri="{9D8B030D-6E8A-4147-A177-3AD203B41FA5}">
                      <a16:colId xmlns:a16="http://schemas.microsoft.com/office/drawing/2014/main" val="1857694632"/>
                    </a:ext>
                  </a:extLst>
                </a:gridCol>
                <a:gridCol w="2667256">
                  <a:extLst>
                    <a:ext uri="{9D8B030D-6E8A-4147-A177-3AD203B41FA5}">
                      <a16:colId xmlns:a16="http://schemas.microsoft.com/office/drawing/2014/main" val="2315464804"/>
                    </a:ext>
                  </a:extLst>
                </a:gridCol>
              </a:tblGrid>
              <a:tr h="1249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labour force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Non-Immigrants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Immigrants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Immigrants in total labour force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81423760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2006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17.28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13.76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20.37%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0728104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18.32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14.39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21.45%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19250642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18.94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14.34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24.30%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46416261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19.92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14.45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27.42%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04444796"/>
                  </a:ext>
                </a:extLst>
              </a:tr>
              <a:tr h="49775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21.19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CA" sz="2000" kern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14.77</a:t>
                      </a:r>
                      <a:endParaRPr lang="en-CA" sz="2000" kern="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CA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30.30%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6190360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AA5E05F-0FE3-7BAC-686C-C1620E114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20200" y="-418917"/>
            <a:ext cx="20650520" cy="285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2: Immigrant Status of Population in Atlantic Canada, 2001-2021.</a:t>
            </a:r>
            <a:endParaRPr kumimoji="0" lang="en-CA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4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BD5D1-83DE-DFFD-7138-54A40D55E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6469"/>
            <a:ext cx="10515600" cy="133854"/>
          </a:xfrm>
        </p:spPr>
        <p:txBody>
          <a:bodyPr>
            <a:normAutofit fontScale="90000"/>
          </a:bodyPr>
          <a:lstStyle/>
          <a:p>
            <a:r>
              <a:rPr lang="en-CA" sz="3100" dirty="0">
                <a:latin typeface="Arial" panose="020B0604020202020204" pitchFamily="34" charset="0"/>
                <a:cs typeface="Arial" panose="020B0604020202020204" pitchFamily="34" charset="0"/>
              </a:rPr>
              <a:t>Training, Education, Experience and Responsibility (TEER) level classification</a:t>
            </a:r>
            <a:br>
              <a:rPr lang="en-CA" dirty="0"/>
            </a:br>
            <a:endParaRPr lang="en-C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B260DEA-B344-23F3-628F-396ACA8DB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578493"/>
              </p:ext>
            </p:extLst>
          </p:nvPr>
        </p:nvGraphicFramePr>
        <p:xfrm>
          <a:off x="2831469" y="2324558"/>
          <a:ext cx="7368750" cy="34899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742">
                  <a:extLst>
                    <a:ext uri="{9D8B030D-6E8A-4147-A177-3AD203B41FA5}">
                      <a16:colId xmlns:a16="http://schemas.microsoft.com/office/drawing/2014/main" val="1260237260"/>
                    </a:ext>
                  </a:extLst>
                </a:gridCol>
                <a:gridCol w="1946024">
                  <a:extLst>
                    <a:ext uri="{9D8B030D-6E8A-4147-A177-3AD203B41FA5}">
                      <a16:colId xmlns:a16="http://schemas.microsoft.com/office/drawing/2014/main" val="3011688634"/>
                    </a:ext>
                  </a:extLst>
                </a:gridCol>
                <a:gridCol w="4819984">
                  <a:extLst>
                    <a:ext uri="{9D8B030D-6E8A-4147-A177-3AD203B41FA5}">
                      <a16:colId xmlns:a16="http://schemas.microsoft.com/office/drawing/2014/main" val="3760176979"/>
                    </a:ext>
                  </a:extLst>
                </a:gridCol>
              </a:tblGrid>
              <a:tr h="4394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Level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Description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Typical requirement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6029968"/>
                  </a:ext>
                </a:extLst>
              </a:tr>
              <a:tr h="4394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0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Managerial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University degree or college diploma plus significant work experience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8970677"/>
                  </a:ext>
                </a:extLst>
              </a:tr>
              <a:tr h="219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1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Professional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University degree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2754691"/>
                  </a:ext>
                </a:extLst>
              </a:tr>
              <a:tr h="659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2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Technical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College diploma (1–3 years), or Apprenticeship training (2–5 years), or Supervisory experience in a related occupation</a:t>
                      </a:r>
                    </a:p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 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8130871"/>
                  </a:ext>
                </a:extLst>
              </a:tr>
              <a:tr h="659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3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Intermediate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College diploma (less than 2 years), or Apprenticeship training (less than 2 years), or More than 6 months of on-the-job training</a:t>
                      </a:r>
                    </a:p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 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185416"/>
                  </a:ext>
                </a:extLst>
              </a:tr>
              <a:tr h="659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4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Labour occupations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Secondary school completion, or several weeks of on-the-job training</a:t>
                      </a:r>
                    </a:p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 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9661008"/>
                  </a:ext>
                </a:extLst>
              </a:tr>
              <a:tr h="2197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5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>
                          <a:effectLst/>
                        </a:rPr>
                        <a:t>Elemental occupations</a:t>
                      </a:r>
                      <a:endParaRPr lang="en-C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1400" kern="100" dirty="0">
                          <a:effectLst/>
                        </a:rPr>
                        <a:t>Minimal or none</a:t>
                      </a:r>
                      <a:endParaRPr lang="en-C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76062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5535C45-B085-78EC-A2B1-C038211F4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Table 10: Training, Education, Experience and Responsibility (TEER) level classification</a:t>
            </a:r>
            <a:endParaRPr kumimoji="0" lang="en-CA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904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36B52-052E-A177-0C1A-DBCCD6A5E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64" y="1151826"/>
            <a:ext cx="10515600" cy="1095615"/>
          </a:xfrm>
        </p:spPr>
        <p:txBody>
          <a:bodyPr>
            <a:normAutofit/>
          </a:bodyPr>
          <a:lstStyle/>
          <a:p>
            <a:pPr algn="ctr"/>
            <a:r>
              <a:rPr lang="en-CA" sz="3200" dirty="0"/>
              <a:t>Education and job alignment Canada (Non-immigrants)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7169973-E455-D114-1479-57B2D00C89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5228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04F2B-EDF3-B2DB-81C6-25E70D76C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9398"/>
            <a:ext cx="10515600" cy="806565"/>
          </a:xfrm>
        </p:spPr>
        <p:txBody>
          <a:bodyPr>
            <a:normAutofit/>
          </a:bodyPr>
          <a:lstStyle/>
          <a:p>
            <a:r>
              <a:rPr lang="en-CA" sz="3200" dirty="0"/>
              <a:t>Education and job alignment Canada (Recent immigrants)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5D9193-6406-3665-8E08-4CDED84EDFA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622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01D19-D893-F36D-FB73-ADB2EBE5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487" y="1455797"/>
            <a:ext cx="10515600" cy="725544"/>
          </a:xfrm>
        </p:spPr>
        <p:txBody>
          <a:bodyPr>
            <a:normAutofit fontScale="90000"/>
          </a:bodyPr>
          <a:lstStyle/>
          <a:p>
            <a:r>
              <a:rPr lang="en-CA" sz="3200" dirty="0"/>
              <a:t>Education and job alignment Canada (Established immigrants)</a:t>
            </a:r>
            <a:br>
              <a:rPr lang="en-CA" sz="3200" dirty="0"/>
            </a:br>
            <a:endParaRPr lang="en-CA" sz="32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004720D-FFA4-1BF9-AB8A-5D6793C5B9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8210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b32b8d0-ffd4-46a4-8cb0-c706b7ec7a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9FCF620C9C194C8AE3369063EEC88A" ma:contentTypeVersion="18" ma:contentTypeDescription="Create a new document." ma:contentTypeScope="" ma:versionID="00f6471f1abfe6bf7c7f30e43359b155">
  <xsd:schema xmlns:xsd="http://www.w3.org/2001/XMLSchema" xmlns:xs="http://www.w3.org/2001/XMLSchema" xmlns:p="http://schemas.microsoft.com/office/2006/metadata/properties" xmlns:ns3="219cc536-ac23-449d-9f79-8af71c37f0e6" xmlns:ns4="4b32b8d0-ffd4-46a4-8cb0-c706b7ec7a45" targetNamespace="http://schemas.microsoft.com/office/2006/metadata/properties" ma:root="true" ma:fieldsID="9ddcd5b632471fb840849c539be7a0c2" ns3:_="" ns4:_="">
    <xsd:import namespace="219cc536-ac23-449d-9f79-8af71c37f0e6"/>
    <xsd:import namespace="4b32b8d0-ffd4-46a4-8cb0-c706b7ec7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cc536-ac23-449d-9f79-8af71c37f0e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32b8d0-ffd4-46a4-8cb0-c706b7ec7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8523B5-DA59-44C5-B53F-87360EB6C8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F89221-210A-4A62-9B84-6A694DA7C088}">
  <ds:schemaRefs>
    <ds:schemaRef ds:uri="http://purl.org/dc/terms/"/>
    <ds:schemaRef ds:uri="http://purl.org/dc/elements/1.1/"/>
    <ds:schemaRef ds:uri="http://schemas.microsoft.com/office/2006/documentManagement/types"/>
    <ds:schemaRef ds:uri="4b32b8d0-ffd4-46a4-8cb0-c706b7ec7a45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19cc536-ac23-449d-9f79-8af71c37f0e6"/>
  </ds:schemaRefs>
</ds:datastoreItem>
</file>

<file path=customXml/itemProps3.xml><?xml version="1.0" encoding="utf-8"?>
<ds:datastoreItem xmlns:ds="http://schemas.openxmlformats.org/officeDocument/2006/customXml" ds:itemID="{24FCB8B6-C034-4FEB-AB49-15223E386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9cc536-ac23-449d-9f79-8af71c37f0e6"/>
    <ds:schemaRef ds:uri="4b32b8d0-ffd4-46a4-8cb0-c706b7ec7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13174</TotalTime>
  <Words>679</Words>
  <Application>Microsoft Office PowerPoint</Application>
  <PresentationFormat>Widescreen</PresentationFormat>
  <Paragraphs>154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Raleway ExtraBold</vt:lpstr>
      <vt:lpstr>Office Theme</vt:lpstr>
      <vt:lpstr>PowerPoint Presentation</vt:lpstr>
      <vt:lpstr>PowerPoint Presentation</vt:lpstr>
      <vt:lpstr>Immigration and population growth, Canada </vt:lpstr>
      <vt:lpstr>Immigration overview</vt:lpstr>
      <vt:lpstr>Immigration overview Labour force</vt:lpstr>
      <vt:lpstr>Training, Education, Experience and Responsibility (TEER) level classification </vt:lpstr>
      <vt:lpstr>Education and job alignment Canada (Non-immigrants)</vt:lpstr>
      <vt:lpstr>Education and job alignment Canada (Recent immigrants)</vt:lpstr>
      <vt:lpstr>Education and job alignment Canada (Established immigrants) </vt:lpstr>
      <vt:lpstr>Retention rates in Atlantic Canada (%) 2013 Entry Cohort  </vt:lpstr>
      <vt:lpstr>Retention rates by Class, Atlantic Canada (2013 entry)</vt:lpstr>
      <vt:lpstr>PowerPoint Presentation</vt:lpstr>
      <vt:lpstr>Canada: Immigrant Credential Recognition — Key Milestones (2000–2025)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SMU Branding</dc:creator>
  <cp:lastModifiedBy>Ather Akbari</cp:lastModifiedBy>
  <cp:revision>376</cp:revision>
  <cp:lastPrinted>2026-03-13T09:36:21Z</cp:lastPrinted>
  <dcterms:created xsi:type="dcterms:W3CDTF">2025-04-09T18:40:19Z</dcterms:created>
  <dcterms:modified xsi:type="dcterms:W3CDTF">2026-03-13T10:21:38Z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0x010100559FCF620C9C194C8AE3369063EEC88A</vt:lpwstr>
  </property>
</Properties>
</file>